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63" r:id="rId4"/>
    <p:sldId id="267" r:id="rId5"/>
    <p:sldId id="265" r:id="rId6"/>
    <p:sldId id="261" r:id="rId7"/>
    <p:sldId id="268" r:id="rId8"/>
    <p:sldId id="273" r:id="rId9"/>
    <p:sldId id="299" r:id="rId10"/>
    <p:sldId id="280" r:id="rId11"/>
    <p:sldId id="262" r:id="rId12"/>
    <p:sldId id="282" r:id="rId13"/>
    <p:sldId id="284" r:id="rId14"/>
    <p:sldId id="285" r:id="rId15"/>
    <p:sldId id="286" r:id="rId16"/>
    <p:sldId id="287" r:id="rId17"/>
    <p:sldId id="293" r:id="rId1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524" autoAdjust="0"/>
  </p:normalViewPr>
  <p:slideViewPr>
    <p:cSldViewPr>
      <p:cViewPr varScale="1">
        <p:scale>
          <a:sx n="78" d="100"/>
          <a:sy n="78" d="100"/>
        </p:scale>
        <p:origin x="1594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79EDFA-E63C-4AB9-A7C8-BF1FE75D0A11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FE79775A-A090-49B4-8380-C3EEB52CC625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rtl="0"/>
          <a:r>
            <a:rPr lang="tr-TR" dirty="0"/>
            <a:t>2018   Güz ve Bahar Dönemi</a:t>
          </a:r>
        </a:p>
        <a:p>
          <a:pPr rtl="0"/>
          <a:r>
            <a:rPr lang="tr-TR" dirty="0"/>
            <a:t> Üretilen Ürün Miktarı : 220 Adet</a:t>
          </a:r>
        </a:p>
      </dgm:t>
    </dgm:pt>
    <dgm:pt modelId="{617C1B9F-87C1-47CD-813C-93FCB267153B}" type="parTrans" cxnId="{7A2056EA-744C-4CB1-BADC-FE9AEB7BBE2D}">
      <dgm:prSet/>
      <dgm:spPr/>
      <dgm:t>
        <a:bodyPr/>
        <a:lstStyle/>
        <a:p>
          <a:endParaRPr lang="tr-TR"/>
        </a:p>
      </dgm:t>
    </dgm:pt>
    <dgm:pt modelId="{073F1A7B-FD8B-481B-8C05-43E727AC0270}" type="sibTrans" cxnId="{7A2056EA-744C-4CB1-BADC-FE9AEB7BBE2D}">
      <dgm:prSet/>
      <dgm:spPr/>
      <dgm:t>
        <a:bodyPr/>
        <a:lstStyle/>
        <a:p>
          <a:endParaRPr lang="tr-TR"/>
        </a:p>
      </dgm:t>
    </dgm:pt>
    <dgm:pt modelId="{12E09401-51D5-48C5-BBD6-D858BCF7BA40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rtl="0"/>
          <a:r>
            <a:rPr lang="tr-TR" dirty="0"/>
            <a:t>Ürün Fiyatı: 4720.00TL</a:t>
          </a:r>
        </a:p>
      </dgm:t>
    </dgm:pt>
    <dgm:pt modelId="{4D7404A2-CC8C-4FB2-9D3F-D5B16E0CF4AB}" type="parTrans" cxnId="{66098219-794B-4268-8FE7-7B946289F2A6}">
      <dgm:prSet/>
      <dgm:spPr/>
      <dgm:t>
        <a:bodyPr/>
        <a:lstStyle/>
        <a:p>
          <a:endParaRPr lang="tr-TR"/>
        </a:p>
      </dgm:t>
    </dgm:pt>
    <dgm:pt modelId="{0F6847BA-525F-4771-BAE5-729FB7B29C68}" type="sibTrans" cxnId="{66098219-794B-4268-8FE7-7B946289F2A6}">
      <dgm:prSet/>
      <dgm:spPr/>
      <dgm:t>
        <a:bodyPr/>
        <a:lstStyle/>
        <a:p>
          <a:endParaRPr lang="tr-TR"/>
        </a:p>
      </dgm:t>
    </dgm:pt>
    <dgm:pt modelId="{4BE8E805-E48B-4972-97A1-4CCE9D8D19A4}" type="pres">
      <dgm:prSet presAssocID="{3C79EDFA-E63C-4AB9-A7C8-BF1FE75D0A11}" presName="linearFlow" presStyleCnt="0">
        <dgm:presLayoutVars>
          <dgm:dir/>
          <dgm:resizeHandles val="exact"/>
        </dgm:presLayoutVars>
      </dgm:prSet>
      <dgm:spPr/>
    </dgm:pt>
    <dgm:pt modelId="{CB340769-782F-4316-9A20-74BA2466568D}" type="pres">
      <dgm:prSet presAssocID="{FE79775A-A090-49B4-8380-C3EEB52CC625}" presName="composite" presStyleCnt="0"/>
      <dgm:spPr/>
    </dgm:pt>
    <dgm:pt modelId="{76C3CAE5-F479-4678-B47F-28C7274BB4E5}" type="pres">
      <dgm:prSet presAssocID="{FE79775A-A090-49B4-8380-C3EEB52CC625}" presName="imgShp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53BAFAA-D421-403F-8D2F-A27D91D1DBBD}" type="pres">
      <dgm:prSet presAssocID="{FE79775A-A090-49B4-8380-C3EEB52CC625}" presName="txShp" presStyleLbl="node1" presStyleIdx="0" presStyleCnt="2">
        <dgm:presLayoutVars>
          <dgm:bulletEnabled val="1"/>
        </dgm:presLayoutVars>
      </dgm:prSet>
      <dgm:spPr/>
    </dgm:pt>
    <dgm:pt modelId="{D44532A8-D3A2-49AE-9349-FF243395AB64}" type="pres">
      <dgm:prSet presAssocID="{073F1A7B-FD8B-481B-8C05-43E727AC0270}" presName="spacing" presStyleCnt="0"/>
      <dgm:spPr/>
    </dgm:pt>
    <dgm:pt modelId="{F4C01DE1-ABB8-49E6-BCD0-E10078B28946}" type="pres">
      <dgm:prSet presAssocID="{12E09401-51D5-48C5-BBD6-D858BCF7BA40}" presName="composite" presStyleCnt="0"/>
      <dgm:spPr/>
    </dgm:pt>
    <dgm:pt modelId="{D4826432-20E6-46D1-A007-A06CCBD817D5}" type="pres">
      <dgm:prSet presAssocID="{12E09401-51D5-48C5-BBD6-D858BCF7BA40}" presName="imgShp" presStyleLbl="fgImgPlace1" presStyleIdx="1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3114F0A-DFE9-4020-8801-001571B9FC3A}" type="pres">
      <dgm:prSet presAssocID="{12E09401-51D5-48C5-BBD6-D858BCF7BA40}" presName="txShp" presStyleLbl="node1" presStyleIdx="1" presStyleCnt="2">
        <dgm:presLayoutVars>
          <dgm:bulletEnabled val="1"/>
        </dgm:presLayoutVars>
      </dgm:prSet>
      <dgm:spPr/>
    </dgm:pt>
  </dgm:ptLst>
  <dgm:cxnLst>
    <dgm:cxn modelId="{BC361714-081E-481B-AF80-31E069C0E2C8}" type="presOf" srcId="{12E09401-51D5-48C5-BBD6-D858BCF7BA40}" destId="{93114F0A-DFE9-4020-8801-001571B9FC3A}" srcOrd="0" destOrd="0" presId="urn:microsoft.com/office/officeart/2005/8/layout/vList3#1"/>
    <dgm:cxn modelId="{66098219-794B-4268-8FE7-7B946289F2A6}" srcId="{3C79EDFA-E63C-4AB9-A7C8-BF1FE75D0A11}" destId="{12E09401-51D5-48C5-BBD6-D858BCF7BA40}" srcOrd="1" destOrd="0" parTransId="{4D7404A2-CC8C-4FB2-9D3F-D5B16E0CF4AB}" sibTransId="{0F6847BA-525F-4771-BAE5-729FB7B29C68}"/>
    <dgm:cxn modelId="{D0E34F96-7EE6-4E51-8F4C-DE9FF2F76BDC}" type="presOf" srcId="{FE79775A-A090-49B4-8380-C3EEB52CC625}" destId="{553BAFAA-D421-403F-8D2F-A27D91D1DBBD}" srcOrd="0" destOrd="0" presId="urn:microsoft.com/office/officeart/2005/8/layout/vList3#1"/>
    <dgm:cxn modelId="{7A2056EA-744C-4CB1-BADC-FE9AEB7BBE2D}" srcId="{3C79EDFA-E63C-4AB9-A7C8-BF1FE75D0A11}" destId="{FE79775A-A090-49B4-8380-C3EEB52CC625}" srcOrd="0" destOrd="0" parTransId="{617C1B9F-87C1-47CD-813C-93FCB267153B}" sibTransId="{073F1A7B-FD8B-481B-8C05-43E727AC0270}"/>
    <dgm:cxn modelId="{FF2E17F5-3F82-4D4E-998F-2E8D43EC73DB}" type="presOf" srcId="{3C79EDFA-E63C-4AB9-A7C8-BF1FE75D0A11}" destId="{4BE8E805-E48B-4972-97A1-4CCE9D8D19A4}" srcOrd="0" destOrd="0" presId="urn:microsoft.com/office/officeart/2005/8/layout/vList3#1"/>
    <dgm:cxn modelId="{BC8F4BB5-9C63-48A9-A6E4-C19668416B46}" type="presParOf" srcId="{4BE8E805-E48B-4972-97A1-4CCE9D8D19A4}" destId="{CB340769-782F-4316-9A20-74BA2466568D}" srcOrd="0" destOrd="0" presId="urn:microsoft.com/office/officeart/2005/8/layout/vList3#1"/>
    <dgm:cxn modelId="{0356143B-96D9-4650-B875-922739E055A0}" type="presParOf" srcId="{CB340769-782F-4316-9A20-74BA2466568D}" destId="{76C3CAE5-F479-4678-B47F-28C7274BB4E5}" srcOrd="0" destOrd="0" presId="urn:microsoft.com/office/officeart/2005/8/layout/vList3#1"/>
    <dgm:cxn modelId="{0591D730-F3B7-4B36-BD6C-538A75800B58}" type="presParOf" srcId="{CB340769-782F-4316-9A20-74BA2466568D}" destId="{553BAFAA-D421-403F-8D2F-A27D91D1DBBD}" srcOrd="1" destOrd="0" presId="urn:microsoft.com/office/officeart/2005/8/layout/vList3#1"/>
    <dgm:cxn modelId="{6D4B6C40-8683-44E8-8AC2-1C514D9F7A1F}" type="presParOf" srcId="{4BE8E805-E48B-4972-97A1-4CCE9D8D19A4}" destId="{D44532A8-D3A2-49AE-9349-FF243395AB64}" srcOrd="1" destOrd="0" presId="urn:microsoft.com/office/officeart/2005/8/layout/vList3#1"/>
    <dgm:cxn modelId="{02CD3899-B813-4353-9B5E-4DB431670435}" type="presParOf" srcId="{4BE8E805-E48B-4972-97A1-4CCE9D8D19A4}" destId="{F4C01DE1-ABB8-49E6-BCD0-E10078B28946}" srcOrd="2" destOrd="0" presId="urn:microsoft.com/office/officeart/2005/8/layout/vList3#1"/>
    <dgm:cxn modelId="{9C606407-85F0-437A-BE2F-C3A01AC46235}" type="presParOf" srcId="{F4C01DE1-ABB8-49E6-BCD0-E10078B28946}" destId="{D4826432-20E6-46D1-A007-A06CCBD817D5}" srcOrd="0" destOrd="0" presId="urn:microsoft.com/office/officeart/2005/8/layout/vList3#1"/>
    <dgm:cxn modelId="{F36FBFB1-E8E5-4D8C-8596-0D9A96D78DAA}" type="presParOf" srcId="{F4C01DE1-ABB8-49E6-BCD0-E10078B28946}" destId="{93114F0A-DFE9-4020-8801-001571B9FC3A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C79EDFA-E63C-4AB9-A7C8-BF1FE75D0A11}" type="doc">
      <dgm:prSet loTypeId="urn:microsoft.com/office/officeart/2005/8/layout/vList3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FE79775A-A090-49B4-8380-C3EEB52CC625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rtl="0"/>
          <a:r>
            <a:rPr lang="tr-TR" dirty="0"/>
            <a:t>2018   Güz ve Bahar Dönemi</a:t>
          </a:r>
        </a:p>
        <a:p>
          <a:pPr rtl="0"/>
          <a:r>
            <a:rPr lang="tr-TR" dirty="0"/>
            <a:t> Üretilen Ürün Miktarı : 187 Adet</a:t>
          </a:r>
        </a:p>
      </dgm:t>
    </dgm:pt>
    <dgm:pt modelId="{617C1B9F-87C1-47CD-813C-93FCB267153B}" type="parTrans" cxnId="{7A2056EA-744C-4CB1-BADC-FE9AEB7BBE2D}">
      <dgm:prSet/>
      <dgm:spPr/>
      <dgm:t>
        <a:bodyPr/>
        <a:lstStyle/>
        <a:p>
          <a:endParaRPr lang="tr-TR"/>
        </a:p>
      </dgm:t>
    </dgm:pt>
    <dgm:pt modelId="{073F1A7B-FD8B-481B-8C05-43E727AC0270}" type="sibTrans" cxnId="{7A2056EA-744C-4CB1-BADC-FE9AEB7BBE2D}">
      <dgm:prSet/>
      <dgm:spPr/>
      <dgm:t>
        <a:bodyPr/>
        <a:lstStyle/>
        <a:p>
          <a:endParaRPr lang="tr-TR"/>
        </a:p>
      </dgm:t>
    </dgm:pt>
    <dgm:pt modelId="{12E09401-51D5-48C5-BBD6-D858BCF7BA40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rtl="0"/>
          <a:r>
            <a:rPr lang="tr-TR" dirty="0"/>
            <a:t>Ürün Fiyatı: 5500.00TL</a:t>
          </a:r>
        </a:p>
      </dgm:t>
    </dgm:pt>
    <dgm:pt modelId="{4D7404A2-CC8C-4FB2-9D3F-D5B16E0CF4AB}" type="parTrans" cxnId="{66098219-794B-4268-8FE7-7B946289F2A6}">
      <dgm:prSet/>
      <dgm:spPr/>
      <dgm:t>
        <a:bodyPr/>
        <a:lstStyle/>
        <a:p>
          <a:endParaRPr lang="tr-TR"/>
        </a:p>
      </dgm:t>
    </dgm:pt>
    <dgm:pt modelId="{0F6847BA-525F-4771-BAE5-729FB7B29C68}" type="sibTrans" cxnId="{66098219-794B-4268-8FE7-7B946289F2A6}">
      <dgm:prSet/>
      <dgm:spPr/>
      <dgm:t>
        <a:bodyPr/>
        <a:lstStyle/>
        <a:p>
          <a:endParaRPr lang="tr-TR"/>
        </a:p>
      </dgm:t>
    </dgm:pt>
    <dgm:pt modelId="{4BE8E805-E48B-4972-97A1-4CCE9D8D19A4}" type="pres">
      <dgm:prSet presAssocID="{3C79EDFA-E63C-4AB9-A7C8-BF1FE75D0A11}" presName="linearFlow" presStyleCnt="0">
        <dgm:presLayoutVars>
          <dgm:dir/>
          <dgm:resizeHandles val="exact"/>
        </dgm:presLayoutVars>
      </dgm:prSet>
      <dgm:spPr/>
    </dgm:pt>
    <dgm:pt modelId="{CB340769-782F-4316-9A20-74BA2466568D}" type="pres">
      <dgm:prSet presAssocID="{FE79775A-A090-49B4-8380-C3EEB52CC625}" presName="composite" presStyleCnt="0"/>
      <dgm:spPr/>
    </dgm:pt>
    <dgm:pt modelId="{76C3CAE5-F479-4678-B47F-28C7274BB4E5}" type="pres">
      <dgm:prSet presAssocID="{FE79775A-A090-49B4-8380-C3EEB52CC625}" presName="imgShp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53BAFAA-D421-403F-8D2F-A27D91D1DBBD}" type="pres">
      <dgm:prSet presAssocID="{FE79775A-A090-49B4-8380-C3EEB52CC625}" presName="txShp" presStyleLbl="node1" presStyleIdx="0" presStyleCnt="2">
        <dgm:presLayoutVars>
          <dgm:bulletEnabled val="1"/>
        </dgm:presLayoutVars>
      </dgm:prSet>
      <dgm:spPr/>
    </dgm:pt>
    <dgm:pt modelId="{D44532A8-D3A2-49AE-9349-FF243395AB64}" type="pres">
      <dgm:prSet presAssocID="{073F1A7B-FD8B-481B-8C05-43E727AC0270}" presName="spacing" presStyleCnt="0"/>
      <dgm:spPr/>
    </dgm:pt>
    <dgm:pt modelId="{F4C01DE1-ABB8-49E6-BCD0-E10078B28946}" type="pres">
      <dgm:prSet presAssocID="{12E09401-51D5-48C5-BBD6-D858BCF7BA40}" presName="composite" presStyleCnt="0"/>
      <dgm:spPr/>
    </dgm:pt>
    <dgm:pt modelId="{D4826432-20E6-46D1-A007-A06CCBD817D5}" type="pres">
      <dgm:prSet presAssocID="{12E09401-51D5-48C5-BBD6-D858BCF7BA40}" presName="imgShp" presStyleLbl="fgImgPlace1" presStyleIdx="1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3114F0A-DFE9-4020-8801-001571B9FC3A}" type="pres">
      <dgm:prSet presAssocID="{12E09401-51D5-48C5-BBD6-D858BCF7BA40}" presName="txShp" presStyleLbl="node1" presStyleIdx="1" presStyleCnt="2">
        <dgm:presLayoutVars>
          <dgm:bulletEnabled val="1"/>
        </dgm:presLayoutVars>
      </dgm:prSet>
      <dgm:spPr/>
    </dgm:pt>
  </dgm:ptLst>
  <dgm:cxnLst>
    <dgm:cxn modelId="{40A5CA02-31E7-4DBF-BB80-62288D6ACAEA}" type="presOf" srcId="{3C79EDFA-E63C-4AB9-A7C8-BF1FE75D0A11}" destId="{4BE8E805-E48B-4972-97A1-4CCE9D8D19A4}" srcOrd="0" destOrd="0" presId="urn:microsoft.com/office/officeart/2005/8/layout/vList3#2"/>
    <dgm:cxn modelId="{66098219-794B-4268-8FE7-7B946289F2A6}" srcId="{3C79EDFA-E63C-4AB9-A7C8-BF1FE75D0A11}" destId="{12E09401-51D5-48C5-BBD6-D858BCF7BA40}" srcOrd="1" destOrd="0" parTransId="{4D7404A2-CC8C-4FB2-9D3F-D5B16E0CF4AB}" sibTransId="{0F6847BA-525F-4771-BAE5-729FB7B29C68}"/>
    <dgm:cxn modelId="{780BC684-EBD6-4B9E-86A1-388B6E0C4930}" type="presOf" srcId="{12E09401-51D5-48C5-BBD6-D858BCF7BA40}" destId="{93114F0A-DFE9-4020-8801-001571B9FC3A}" srcOrd="0" destOrd="0" presId="urn:microsoft.com/office/officeart/2005/8/layout/vList3#2"/>
    <dgm:cxn modelId="{103E8FDF-CF38-4FE6-954D-B313C898C853}" type="presOf" srcId="{FE79775A-A090-49B4-8380-C3EEB52CC625}" destId="{553BAFAA-D421-403F-8D2F-A27D91D1DBBD}" srcOrd="0" destOrd="0" presId="urn:microsoft.com/office/officeart/2005/8/layout/vList3#2"/>
    <dgm:cxn modelId="{7A2056EA-744C-4CB1-BADC-FE9AEB7BBE2D}" srcId="{3C79EDFA-E63C-4AB9-A7C8-BF1FE75D0A11}" destId="{FE79775A-A090-49B4-8380-C3EEB52CC625}" srcOrd="0" destOrd="0" parTransId="{617C1B9F-87C1-47CD-813C-93FCB267153B}" sibTransId="{073F1A7B-FD8B-481B-8C05-43E727AC0270}"/>
    <dgm:cxn modelId="{9216D6C4-7DF1-4F1A-A303-EBD6B41DE22D}" type="presParOf" srcId="{4BE8E805-E48B-4972-97A1-4CCE9D8D19A4}" destId="{CB340769-782F-4316-9A20-74BA2466568D}" srcOrd="0" destOrd="0" presId="urn:microsoft.com/office/officeart/2005/8/layout/vList3#2"/>
    <dgm:cxn modelId="{8AD9B5E2-D851-4532-BFDB-4CDBEB867BBC}" type="presParOf" srcId="{CB340769-782F-4316-9A20-74BA2466568D}" destId="{76C3CAE5-F479-4678-B47F-28C7274BB4E5}" srcOrd="0" destOrd="0" presId="urn:microsoft.com/office/officeart/2005/8/layout/vList3#2"/>
    <dgm:cxn modelId="{7D1D7A79-1343-460E-BE2A-8183703E6588}" type="presParOf" srcId="{CB340769-782F-4316-9A20-74BA2466568D}" destId="{553BAFAA-D421-403F-8D2F-A27D91D1DBBD}" srcOrd="1" destOrd="0" presId="urn:microsoft.com/office/officeart/2005/8/layout/vList3#2"/>
    <dgm:cxn modelId="{883931C3-04BD-4EBC-A749-C62070C4D2F5}" type="presParOf" srcId="{4BE8E805-E48B-4972-97A1-4CCE9D8D19A4}" destId="{D44532A8-D3A2-49AE-9349-FF243395AB64}" srcOrd="1" destOrd="0" presId="urn:microsoft.com/office/officeart/2005/8/layout/vList3#2"/>
    <dgm:cxn modelId="{40DD6A64-8958-4618-8FC5-81EACD5A5306}" type="presParOf" srcId="{4BE8E805-E48B-4972-97A1-4CCE9D8D19A4}" destId="{F4C01DE1-ABB8-49E6-BCD0-E10078B28946}" srcOrd="2" destOrd="0" presId="urn:microsoft.com/office/officeart/2005/8/layout/vList3#2"/>
    <dgm:cxn modelId="{AEF1789B-D7FA-45B1-A8D6-2F276F20009E}" type="presParOf" srcId="{F4C01DE1-ABB8-49E6-BCD0-E10078B28946}" destId="{D4826432-20E6-46D1-A007-A06CCBD817D5}" srcOrd="0" destOrd="0" presId="urn:microsoft.com/office/officeart/2005/8/layout/vList3#2"/>
    <dgm:cxn modelId="{F21E162E-7EE6-4F1E-B32D-F2462369D1CD}" type="presParOf" srcId="{F4C01DE1-ABB8-49E6-BCD0-E10078B28946}" destId="{93114F0A-DFE9-4020-8801-001571B9FC3A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3BAFAA-D421-403F-8D2F-A27D91D1DBBD}">
      <dsp:nvSpPr>
        <dsp:cNvPr id="0" name=""/>
        <dsp:cNvSpPr/>
      </dsp:nvSpPr>
      <dsp:spPr>
        <a:xfrm rot="10800000">
          <a:off x="1828553" y="1661"/>
          <a:ext cx="5794123" cy="1476524"/>
        </a:xfrm>
        <a:prstGeom prst="homePlate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1106" tIns="102870" rIns="192024" bIns="102870" numCol="1" spcCol="1270" anchor="ctr" anchorCtr="0">
          <a:noAutofit/>
        </a:bodyPr>
        <a:lstStyle/>
        <a:p>
          <a:pPr marL="0" lvl="0" indent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700" kern="1200" dirty="0"/>
            <a:t>2018   Güz ve Bahar Dönemi</a:t>
          </a:r>
        </a:p>
        <a:p>
          <a:pPr marL="0" lvl="0" indent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700" kern="1200" dirty="0"/>
            <a:t> Üretilen Ürün Miktarı : 220 Adet</a:t>
          </a:r>
        </a:p>
      </dsp:txBody>
      <dsp:txXfrm rot="10800000">
        <a:off x="2197684" y="1661"/>
        <a:ext cx="5424992" cy="1476524"/>
      </dsp:txXfrm>
    </dsp:sp>
    <dsp:sp modelId="{76C3CAE5-F479-4678-B47F-28C7274BB4E5}">
      <dsp:nvSpPr>
        <dsp:cNvPr id="0" name=""/>
        <dsp:cNvSpPr/>
      </dsp:nvSpPr>
      <dsp:spPr>
        <a:xfrm>
          <a:off x="1090290" y="1661"/>
          <a:ext cx="1476524" cy="147652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114F0A-DFE9-4020-8801-001571B9FC3A}">
      <dsp:nvSpPr>
        <dsp:cNvPr id="0" name=""/>
        <dsp:cNvSpPr/>
      </dsp:nvSpPr>
      <dsp:spPr>
        <a:xfrm rot="10800000">
          <a:off x="1828553" y="1906190"/>
          <a:ext cx="5794123" cy="1476524"/>
        </a:xfrm>
        <a:prstGeom prst="homePlate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1106" tIns="102870" rIns="192024" bIns="102870" numCol="1" spcCol="1270" anchor="ctr" anchorCtr="0">
          <a:noAutofit/>
        </a:bodyPr>
        <a:lstStyle/>
        <a:p>
          <a:pPr marL="0" lvl="0" indent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700" kern="1200" dirty="0"/>
            <a:t>Ürün Fiyatı: 4720.00TL</a:t>
          </a:r>
        </a:p>
      </dsp:txBody>
      <dsp:txXfrm rot="10800000">
        <a:off x="2197684" y="1906190"/>
        <a:ext cx="5424992" cy="1476524"/>
      </dsp:txXfrm>
    </dsp:sp>
    <dsp:sp modelId="{D4826432-20E6-46D1-A007-A06CCBD817D5}">
      <dsp:nvSpPr>
        <dsp:cNvPr id="0" name=""/>
        <dsp:cNvSpPr/>
      </dsp:nvSpPr>
      <dsp:spPr>
        <a:xfrm>
          <a:off x="1090290" y="1906190"/>
          <a:ext cx="1476524" cy="147652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3BAFAA-D421-403F-8D2F-A27D91D1DBBD}">
      <dsp:nvSpPr>
        <dsp:cNvPr id="0" name=""/>
        <dsp:cNvSpPr/>
      </dsp:nvSpPr>
      <dsp:spPr>
        <a:xfrm rot="10800000">
          <a:off x="1862045" y="1769"/>
          <a:ext cx="5794123" cy="1610495"/>
        </a:xfrm>
        <a:prstGeom prst="homePlate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0184" tIns="110490" rIns="206248" bIns="110490" numCol="1" spcCol="1270" anchor="ctr" anchorCtr="0">
          <a:noAutofit/>
        </a:bodyPr>
        <a:lstStyle/>
        <a:p>
          <a:pPr marL="0" lvl="0" indent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900" kern="1200" dirty="0"/>
            <a:t>2018   Güz ve Bahar Dönemi</a:t>
          </a:r>
        </a:p>
        <a:p>
          <a:pPr marL="0" lvl="0" indent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900" kern="1200" dirty="0"/>
            <a:t> Üretilen Ürün Miktarı : 187 Adet</a:t>
          </a:r>
        </a:p>
      </dsp:txBody>
      <dsp:txXfrm rot="10800000">
        <a:off x="2264669" y="1769"/>
        <a:ext cx="5391499" cy="1610495"/>
      </dsp:txXfrm>
    </dsp:sp>
    <dsp:sp modelId="{76C3CAE5-F479-4678-B47F-28C7274BB4E5}">
      <dsp:nvSpPr>
        <dsp:cNvPr id="0" name=""/>
        <dsp:cNvSpPr/>
      </dsp:nvSpPr>
      <dsp:spPr>
        <a:xfrm>
          <a:off x="1056798" y="1769"/>
          <a:ext cx="1610495" cy="161049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114F0A-DFE9-4020-8801-001571B9FC3A}">
      <dsp:nvSpPr>
        <dsp:cNvPr id="0" name=""/>
        <dsp:cNvSpPr/>
      </dsp:nvSpPr>
      <dsp:spPr>
        <a:xfrm rot="10800000">
          <a:off x="1862045" y="2093009"/>
          <a:ext cx="5794123" cy="1610495"/>
        </a:xfrm>
        <a:prstGeom prst="homePlate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0184" tIns="110490" rIns="206248" bIns="110490" numCol="1" spcCol="1270" anchor="ctr" anchorCtr="0">
          <a:noAutofit/>
        </a:bodyPr>
        <a:lstStyle/>
        <a:p>
          <a:pPr marL="0" lvl="0" indent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900" kern="1200" dirty="0"/>
            <a:t>Ürün Fiyatı: 5500.00TL</a:t>
          </a:r>
        </a:p>
      </dsp:txBody>
      <dsp:txXfrm rot="10800000">
        <a:off x="2264669" y="2093009"/>
        <a:ext cx="5391499" cy="1610495"/>
      </dsp:txXfrm>
    </dsp:sp>
    <dsp:sp modelId="{D4826432-20E6-46D1-A007-A06CCBD817D5}">
      <dsp:nvSpPr>
        <dsp:cNvPr id="0" name=""/>
        <dsp:cNvSpPr/>
      </dsp:nvSpPr>
      <dsp:spPr>
        <a:xfrm>
          <a:off x="1056798" y="2093009"/>
          <a:ext cx="1610495" cy="161049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FE51C6-CCCF-406E-8040-AB60E38DCB2B}" type="datetimeFigureOut">
              <a:rPr lang="tr-TR" smtClean="0"/>
              <a:pPr/>
              <a:t>28.09.2018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47EC5E-615E-4C70-94A4-111C9889780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83563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C1995-F796-46B2-8B80-F9196DF67EE7}" type="datetimeFigureOut">
              <a:rPr lang="tr-TR" smtClean="0"/>
              <a:pPr/>
              <a:t>28.09.2018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9517F-28F0-4D65-8026-007C1BEAFA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C1995-F796-46B2-8B80-F9196DF67EE7}" type="datetimeFigureOut">
              <a:rPr lang="tr-TR" smtClean="0"/>
              <a:pPr/>
              <a:t>28.09.2018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9517F-28F0-4D65-8026-007C1BEAFA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C1995-F796-46B2-8B80-F9196DF67EE7}" type="datetimeFigureOut">
              <a:rPr lang="tr-TR" smtClean="0"/>
              <a:pPr/>
              <a:t>28.09.2018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9517F-28F0-4D65-8026-007C1BEAFA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C1995-F796-46B2-8B80-F9196DF67EE7}" type="datetimeFigureOut">
              <a:rPr lang="tr-TR" smtClean="0"/>
              <a:pPr/>
              <a:t>28.09.2018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9517F-28F0-4D65-8026-007C1BEAFA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C1995-F796-46B2-8B80-F9196DF67EE7}" type="datetimeFigureOut">
              <a:rPr lang="tr-TR" smtClean="0"/>
              <a:pPr/>
              <a:t>28.09.2018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9517F-28F0-4D65-8026-007C1BEAFA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C1995-F796-46B2-8B80-F9196DF67EE7}" type="datetimeFigureOut">
              <a:rPr lang="tr-TR" smtClean="0"/>
              <a:pPr/>
              <a:t>28.09.2018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9517F-28F0-4D65-8026-007C1BEAFA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C1995-F796-46B2-8B80-F9196DF67EE7}" type="datetimeFigureOut">
              <a:rPr lang="tr-TR" smtClean="0"/>
              <a:pPr/>
              <a:t>28.09.2018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9517F-28F0-4D65-8026-007C1BEAFA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C1995-F796-46B2-8B80-F9196DF67EE7}" type="datetimeFigureOut">
              <a:rPr lang="tr-TR" smtClean="0"/>
              <a:pPr/>
              <a:t>28.09.2018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9517F-28F0-4D65-8026-007C1BEAFA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C1995-F796-46B2-8B80-F9196DF67EE7}" type="datetimeFigureOut">
              <a:rPr lang="tr-TR" smtClean="0"/>
              <a:pPr/>
              <a:t>28.09.2018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9517F-28F0-4D65-8026-007C1BEAFA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C1995-F796-46B2-8B80-F9196DF67EE7}" type="datetimeFigureOut">
              <a:rPr lang="tr-TR" smtClean="0"/>
              <a:pPr/>
              <a:t>28.09.2018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9517F-28F0-4D65-8026-007C1BEAFA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C1995-F796-46B2-8B80-F9196DF67EE7}" type="datetimeFigureOut">
              <a:rPr lang="tr-TR" smtClean="0"/>
              <a:pPr/>
              <a:t>28.09.2018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9517F-28F0-4D65-8026-007C1BEAFA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5C1995-F796-46B2-8B80-F9196DF67EE7}" type="datetimeFigureOut">
              <a:rPr lang="tr-TR" smtClean="0"/>
              <a:pPr/>
              <a:t>28.09.2018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19517F-28F0-4D65-8026-007C1BEAFABD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0" y="692696"/>
            <a:ext cx="9144000" cy="1470025"/>
          </a:xfrm>
        </p:spPr>
        <p:txBody>
          <a:bodyPr>
            <a:normAutofit/>
          </a:bodyPr>
          <a:lstStyle/>
          <a:p>
            <a:r>
              <a:rPr lang="tr-TR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MİMARLIK  VE  ŞEHİR  PLANLAMA BÖLÜMÜ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0" y="1988840"/>
            <a:ext cx="9144000" cy="1440160"/>
          </a:xfrm>
        </p:spPr>
        <p:txBody>
          <a:bodyPr>
            <a:noAutofit/>
          </a:bodyPr>
          <a:lstStyle/>
          <a:p>
            <a:r>
              <a:rPr lang="tr-TR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MİMARİ   RESTORASYON PROGRAMI</a:t>
            </a:r>
          </a:p>
        </p:txBody>
      </p:sp>
      <p:sp>
        <p:nvSpPr>
          <p:cNvPr id="5" name="2 Alt Başlık"/>
          <p:cNvSpPr txBox="1">
            <a:spLocks/>
          </p:cNvSpPr>
          <p:nvPr/>
        </p:nvSpPr>
        <p:spPr>
          <a:xfrm>
            <a:off x="179512" y="3573016"/>
            <a:ext cx="9144000" cy="20882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tr-TR" sz="32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tr-TR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2017-2018 EĞİTİM-ÖĞRETİM YILI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tr-TR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AKADEMİK FAALİYET RAPORU</a:t>
            </a:r>
            <a:endParaRPr kumimoji="0" lang="tr-TR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92696"/>
          </a:xfrm>
        </p:spPr>
        <p:txBody>
          <a:bodyPr>
            <a:normAutofit/>
          </a:bodyPr>
          <a:lstStyle/>
          <a:p>
            <a:r>
              <a:rPr lang="tr-TR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SERGİLER</a:t>
            </a:r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9190186"/>
              </p:ext>
            </p:extLst>
          </p:nvPr>
        </p:nvGraphicFramePr>
        <p:xfrm>
          <a:off x="0" y="670560"/>
          <a:ext cx="9144000" cy="46126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0598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67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032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tr-TR" sz="1400" dirty="0">
                          <a:latin typeface="Times New Roman" pitchFamily="18" charset="0"/>
                          <a:cs typeface="Times New Roman" pitchFamily="18" charset="0"/>
                        </a:rPr>
                        <a:t>SERGİ ADI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>
                          <a:latin typeface="Times New Roman" pitchFamily="18" charset="0"/>
                          <a:cs typeface="Times New Roman" pitchFamily="18" charset="0"/>
                        </a:rPr>
                        <a:t>SERGİ TARİHİ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>
                          <a:latin typeface="Times New Roman" pitchFamily="18" charset="0"/>
                          <a:cs typeface="Times New Roman" pitchFamily="18" charset="0"/>
                        </a:rPr>
                        <a:t>SERGİ ALANI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>
                          <a:latin typeface="Times New Roman" pitchFamily="18" charset="0"/>
                          <a:cs typeface="Times New Roman" pitchFamily="18" charset="0"/>
                        </a:rPr>
                        <a:t>ÖĞRETİM ELEMANI</a:t>
                      </a:r>
                    </a:p>
                    <a:p>
                      <a:endParaRPr lang="tr-TR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dirty="0">
                          <a:effectLst/>
                          <a:latin typeface="Times New Roman" panose="02020603050405020304" pitchFamily="18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1- Ulusal, SERGİLER/ «İznik» isimli Bireysel Çini Sergisi</a:t>
                      </a:r>
                      <a:endParaRPr lang="tr-TR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tr-T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18.05.2018-30.06.2018</a:t>
                      </a:r>
                      <a:endParaRPr lang="tr-TR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tr-T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Kültür Bakanlığı Milas Müzesi </a:t>
                      </a:r>
                      <a:r>
                        <a:rPr kumimoji="0" lang="tr-TR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Uzunyuva</a:t>
                      </a:r>
                      <a:r>
                        <a:rPr kumimoji="0" lang="tr-T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tr-TR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Hekatomnos</a:t>
                      </a:r>
                      <a:r>
                        <a:rPr kumimoji="0" lang="tr-T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tr-TR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Arkeopark</a:t>
                      </a:r>
                      <a:r>
                        <a:rPr kumimoji="0" lang="tr-T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Alanı</a:t>
                      </a:r>
                      <a:endParaRPr lang="tr-TR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err="1">
                          <a:latin typeface="Times New Roman" pitchFamily="18" charset="0"/>
                          <a:cs typeface="Times New Roman" pitchFamily="18" charset="0"/>
                        </a:rPr>
                        <a:t>Öğr</a:t>
                      </a:r>
                      <a:r>
                        <a:rPr lang="tr-TR" sz="1400" dirty="0">
                          <a:latin typeface="Times New Roman" pitchFamily="18" charset="0"/>
                          <a:cs typeface="Times New Roman" pitchFamily="18" charset="0"/>
                        </a:rPr>
                        <a:t>. Gör. Şerafettin BARLAK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16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Times New Roman" panose="02020603050405020304" pitchFamily="18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2- Ulusal, SERGİLER/ Karma sergiler /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Times New Roman" panose="02020603050405020304" pitchFamily="18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Müzeler Haftası Etkinlikleri</a:t>
                      </a:r>
                      <a:br>
                        <a:rPr lang="tr-TR" sz="1400" dirty="0">
                          <a:effectLst/>
                          <a:latin typeface="Times New Roman" panose="02020603050405020304" pitchFamily="18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tr-TR" sz="1400" dirty="0">
                          <a:effectLst/>
                          <a:latin typeface="Times New Roman" panose="02020603050405020304" pitchFamily="18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«Kültürel Değerlerimiz»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kumimoji="0" lang="tr-T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18.05.2017-24.05.2017</a:t>
                      </a:r>
                      <a:endParaRPr lang="tr-TR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tr-T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Milas /</a:t>
                      </a:r>
                      <a:r>
                        <a:rPr kumimoji="0" lang="tr-TR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Pomelon</a:t>
                      </a:r>
                      <a:r>
                        <a:rPr kumimoji="0" lang="tr-T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Alışveriş Merkezi</a:t>
                      </a:r>
                      <a:endParaRPr lang="tr-TR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err="1">
                          <a:latin typeface="Times New Roman" pitchFamily="18" charset="0"/>
                          <a:cs typeface="Times New Roman" pitchFamily="18" charset="0"/>
                        </a:rPr>
                        <a:t>Öğr</a:t>
                      </a:r>
                      <a:r>
                        <a:rPr lang="tr-TR" sz="1400" dirty="0">
                          <a:latin typeface="Times New Roman" pitchFamily="18" charset="0"/>
                          <a:cs typeface="Times New Roman" pitchFamily="18" charset="0"/>
                        </a:rPr>
                        <a:t>. Gör. Şerafettin BARLAK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dirty="0">
                          <a:effectLst/>
                          <a:latin typeface="Times New Roman" panose="02020603050405020304" pitchFamily="18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3- Ulusal, SERGİLER/ Karma sergiler, Müzeler Haftası Etkinlikleri kapsamında  «Tanımak-Korumak- </a:t>
                      </a:r>
                      <a:r>
                        <a:rPr lang="tr-TR" sz="1400" dirty="0" err="1">
                          <a:effectLst/>
                          <a:latin typeface="Times New Roman" panose="02020603050405020304" pitchFamily="18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YaşatmaK</a:t>
                      </a:r>
                      <a:r>
                        <a:rPr lang="tr-TR" sz="1400" dirty="0">
                          <a:effectLst/>
                          <a:latin typeface="Times New Roman" panose="02020603050405020304" pitchFamily="18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» Konulu   “Geleneksel El Sanatları Sergisi düzenlenmiştir., </a:t>
                      </a:r>
                      <a:endParaRPr lang="tr-TR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tr-T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18.05.2015-24.05.2015</a:t>
                      </a:r>
                      <a:endParaRPr lang="tr-TR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tr-T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Milas </a:t>
                      </a:r>
                      <a:r>
                        <a:rPr kumimoji="0" lang="tr-TR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Pomelon</a:t>
                      </a:r>
                      <a:r>
                        <a:rPr kumimoji="0" lang="tr-T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AVM</a:t>
                      </a:r>
                      <a:endParaRPr lang="tr-TR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err="1">
                          <a:latin typeface="Times New Roman" pitchFamily="18" charset="0"/>
                          <a:cs typeface="Times New Roman" pitchFamily="18" charset="0"/>
                        </a:rPr>
                        <a:t>Öğr</a:t>
                      </a:r>
                      <a:r>
                        <a:rPr lang="tr-TR" sz="1400" dirty="0">
                          <a:latin typeface="Times New Roman" pitchFamily="18" charset="0"/>
                          <a:cs typeface="Times New Roman" pitchFamily="18" charset="0"/>
                        </a:rPr>
                        <a:t>. Gör. Şerafettin BARLAK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dirty="0">
                          <a:effectLst/>
                          <a:latin typeface="Times New Roman" panose="02020603050405020304" pitchFamily="18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4- Ulusal, SERGİLER/ Karma sergiler, </a:t>
                      </a:r>
                    </a:p>
                    <a:p>
                      <a:r>
                        <a:rPr lang="tr-TR" sz="1400" dirty="0">
                          <a:effectLst/>
                          <a:latin typeface="Times New Roman" panose="02020603050405020304" pitchFamily="18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41. Turizm Haftası Etkinlikleri</a:t>
                      </a:r>
                      <a:br>
                        <a:rPr lang="tr-TR" sz="1400" dirty="0">
                          <a:effectLst/>
                          <a:latin typeface="Times New Roman" panose="02020603050405020304" pitchFamily="18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tr-TR" sz="1400" dirty="0">
                          <a:effectLst/>
                          <a:latin typeface="Times New Roman" panose="02020603050405020304" pitchFamily="18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«Turizm ve Sanat» konulu sergi</a:t>
                      </a:r>
                      <a:endParaRPr lang="tr-TR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tr-T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18.04.2017-20.04.2017</a:t>
                      </a:r>
                      <a:endParaRPr lang="tr-TR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tr-T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Milas /</a:t>
                      </a:r>
                      <a:r>
                        <a:rPr kumimoji="0" lang="tr-TR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Atapark</a:t>
                      </a:r>
                      <a:endParaRPr lang="tr-TR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err="1">
                          <a:latin typeface="Times New Roman" pitchFamily="18" charset="0"/>
                          <a:cs typeface="Times New Roman" pitchFamily="18" charset="0"/>
                        </a:rPr>
                        <a:t>Öğr</a:t>
                      </a:r>
                      <a:r>
                        <a:rPr lang="tr-TR" sz="1400" dirty="0">
                          <a:latin typeface="Times New Roman" pitchFamily="18" charset="0"/>
                          <a:cs typeface="Times New Roman" pitchFamily="18" charset="0"/>
                        </a:rPr>
                        <a:t>. Gör. Şerafettin BARLAK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dirty="0">
                          <a:effectLst/>
                          <a:latin typeface="Times New Roman" panose="02020603050405020304" pitchFamily="18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5- Ulusal, SERGİLER/</a:t>
                      </a:r>
                    </a:p>
                    <a:p>
                      <a:r>
                        <a:rPr lang="tr-TR" sz="1400" dirty="0">
                          <a:effectLst/>
                          <a:latin typeface="Times New Roman" panose="02020603050405020304" pitchFamily="18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Karma sergiler /,, ”Kültürel Değerlerimiz.”, </a:t>
                      </a:r>
                      <a:endParaRPr lang="tr-TR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tr-T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16.04.2018-20.04.2018</a:t>
                      </a:r>
                      <a:endParaRPr lang="tr-TR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Milas /</a:t>
                      </a:r>
                      <a:r>
                        <a:rPr kumimoji="0" lang="tr-TR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Atapark</a:t>
                      </a:r>
                      <a:endParaRPr kumimoji="0" lang="tr-T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tr-TR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err="1">
                          <a:latin typeface="Times New Roman" pitchFamily="18" charset="0"/>
                          <a:cs typeface="Times New Roman" pitchFamily="18" charset="0"/>
                        </a:rPr>
                        <a:t>Öğr</a:t>
                      </a:r>
                      <a:r>
                        <a:rPr lang="tr-TR" sz="1400" dirty="0">
                          <a:latin typeface="Times New Roman" pitchFamily="18" charset="0"/>
                          <a:cs typeface="Times New Roman" pitchFamily="18" charset="0"/>
                        </a:rPr>
                        <a:t>. Gör. Şerafettin BARLAK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ÜRÜN RAPORU (AHŞAP)</a:t>
            </a:r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8173138"/>
              </p:ext>
            </p:extLst>
          </p:nvPr>
        </p:nvGraphicFramePr>
        <p:xfrm>
          <a:off x="215516" y="2204864"/>
          <a:ext cx="8712968" cy="33843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08720"/>
          </a:xfrm>
        </p:spPr>
        <p:txBody>
          <a:bodyPr>
            <a:normAutofit fontScale="90000"/>
          </a:bodyPr>
          <a:lstStyle/>
          <a:p>
            <a:r>
              <a:rPr lang="tr-TR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AHŞAP  ATÖLYESİNDE  ÜRETİLEN</a:t>
            </a:r>
            <a:br>
              <a:rPr lang="tr-TR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tr-TR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ÜRÜNLERDEN  ÖRNEKLER</a:t>
            </a:r>
          </a:p>
        </p:txBody>
      </p:sp>
      <p:pic>
        <p:nvPicPr>
          <p:cNvPr id="36866" name="Picture 2" descr="F:\bölüm foto\DSC_04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96752"/>
            <a:ext cx="3156530" cy="4752528"/>
          </a:xfrm>
          <a:prstGeom prst="rect">
            <a:avLst/>
          </a:prstGeom>
          <a:noFill/>
        </p:spPr>
      </p:pic>
      <p:pic>
        <p:nvPicPr>
          <p:cNvPr id="6" name="Picture 3" descr="F:\bölüm foto\DSC_04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268760"/>
            <a:ext cx="3577746" cy="2376264"/>
          </a:xfrm>
          <a:prstGeom prst="rect">
            <a:avLst/>
          </a:prstGeom>
          <a:noFill/>
        </p:spPr>
      </p:pic>
      <p:pic>
        <p:nvPicPr>
          <p:cNvPr id="7" name="Picture 2" descr="F:\bölüm foto\DSC_047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3861048"/>
            <a:ext cx="4032448" cy="26782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F:\bölüm foto\DSC_04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8701" y="1700808"/>
            <a:ext cx="3425299" cy="5157192"/>
          </a:xfrm>
          <a:prstGeom prst="rect">
            <a:avLst/>
          </a:prstGeom>
          <a:noFill/>
        </p:spPr>
      </p:pic>
      <p:pic>
        <p:nvPicPr>
          <p:cNvPr id="38915" name="Picture 3" descr="F:\bölüm foto\DSC_0487.JPG"/>
          <p:cNvPicPr>
            <a:picLocks noChangeAspect="1" noChangeArrowheads="1"/>
          </p:cNvPicPr>
          <p:nvPr/>
        </p:nvPicPr>
        <p:blipFill>
          <a:blip r:embed="rId3" cstate="print"/>
          <a:srcRect l="5509" t="5853"/>
          <a:stretch>
            <a:fillRect/>
          </a:stretch>
        </p:blipFill>
        <p:spPr bwMode="auto">
          <a:xfrm>
            <a:off x="0" y="0"/>
            <a:ext cx="5549470" cy="3672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ÜRÜN RAPORU (ÇİNİ-SERAMİK)</a:t>
            </a:r>
            <a:endParaRPr lang="tr-TR" dirty="0"/>
          </a:p>
        </p:txBody>
      </p:sp>
      <p:graphicFrame>
        <p:nvGraphicFramePr>
          <p:cNvPr id="3" name="3 İçerik Yer Tutucusu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2833952"/>
              </p:ext>
            </p:extLst>
          </p:nvPr>
        </p:nvGraphicFramePr>
        <p:xfrm>
          <a:off x="215516" y="1772816"/>
          <a:ext cx="8712968" cy="3705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tr-TR" sz="2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ÇİNİ-SERAMİK ATÖLYESİNDE ÜRETİLEN</a:t>
            </a:r>
            <a:br>
              <a:rPr lang="tr-TR" sz="2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tr-TR" sz="2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ÜRÜNLERDEN ÖRNEKLER</a:t>
            </a:r>
            <a:endParaRPr lang="tr-TR" sz="2500" dirty="0"/>
          </a:p>
        </p:txBody>
      </p:sp>
      <p:pic>
        <p:nvPicPr>
          <p:cNvPr id="39938" name="Picture 2" descr="G:\foto- bölüm\20150611_174314.jpg"/>
          <p:cNvPicPr>
            <a:picLocks noChangeAspect="1" noChangeArrowheads="1"/>
          </p:cNvPicPr>
          <p:nvPr/>
        </p:nvPicPr>
        <p:blipFill>
          <a:blip r:embed="rId2" cstate="print"/>
          <a:srcRect l="11239" t="2308" r="9137" b="758"/>
          <a:stretch>
            <a:fillRect/>
          </a:stretch>
        </p:blipFill>
        <p:spPr bwMode="auto">
          <a:xfrm>
            <a:off x="323528" y="1196752"/>
            <a:ext cx="2523709" cy="2304256"/>
          </a:xfrm>
          <a:prstGeom prst="rect">
            <a:avLst/>
          </a:prstGeom>
          <a:noFill/>
        </p:spPr>
      </p:pic>
      <p:pic>
        <p:nvPicPr>
          <p:cNvPr id="39939" name="Picture 3" descr="G:\foto- bölüm\20150615_153848.jpg"/>
          <p:cNvPicPr>
            <a:picLocks noChangeAspect="1" noChangeArrowheads="1"/>
          </p:cNvPicPr>
          <p:nvPr/>
        </p:nvPicPr>
        <p:blipFill>
          <a:blip r:embed="rId3" cstate="print"/>
          <a:srcRect l="14563" t="2751" r="10133" b="388"/>
          <a:stretch>
            <a:fillRect/>
          </a:stretch>
        </p:blipFill>
        <p:spPr bwMode="auto">
          <a:xfrm>
            <a:off x="3347864" y="1196752"/>
            <a:ext cx="2463200" cy="2376264"/>
          </a:xfrm>
          <a:prstGeom prst="rect">
            <a:avLst/>
          </a:prstGeom>
          <a:noFill/>
        </p:spPr>
      </p:pic>
      <p:pic>
        <p:nvPicPr>
          <p:cNvPr id="39940" name="Picture 4" descr="G:\foto- bölüm\20150615_154141.jpg"/>
          <p:cNvPicPr>
            <a:picLocks noChangeAspect="1" noChangeArrowheads="1"/>
          </p:cNvPicPr>
          <p:nvPr/>
        </p:nvPicPr>
        <p:blipFill>
          <a:blip r:embed="rId4" cstate="print"/>
          <a:srcRect l="7476" t="1569" r="4818" b="1569"/>
          <a:stretch>
            <a:fillRect/>
          </a:stretch>
        </p:blipFill>
        <p:spPr bwMode="auto">
          <a:xfrm>
            <a:off x="6084168" y="1196752"/>
            <a:ext cx="2781968" cy="2304256"/>
          </a:xfrm>
          <a:prstGeom prst="rect">
            <a:avLst/>
          </a:prstGeom>
          <a:noFill/>
        </p:spPr>
      </p:pic>
      <p:pic>
        <p:nvPicPr>
          <p:cNvPr id="39941" name="Picture 5" descr="G:\foto- bölüm\DSCF078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4005064"/>
            <a:ext cx="3301137" cy="2204864"/>
          </a:xfrm>
          <a:prstGeom prst="rect">
            <a:avLst/>
          </a:prstGeom>
          <a:noFill/>
        </p:spPr>
      </p:pic>
      <p:pic>
        <p:nvPicPr>
          <p:cNvPr id="39942" name="Picture 6" descr="G:\foto- bölüm\DSCF079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4005064"/>
            <a:ext cx="3234326" cy="2160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G:\foto- bölüm\DSCF13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476672"/>
            <a:ext cx="4163624" cy="2780928"/>
          </a:xfrm>
          <a:prstGeom prst="rect">
            <a:avLst/>
          </a:prstGeom>
          <a:noFill/>
        </p:spPr>
      </p:pic>
      <p:pic>
        <p:nvPicPr>
          <p:cNvPr id="40963" name="Picture 3" descr="G:\foto- bölüm\DSCF1373.JPG"/>
          <p:cNvPicPr>
            <a:picLocks noChangeAspect="1" noChangeArrowheads="1"/>
          </p:cNvPicPr>
          <p:nvPr/>
        </p:nvPicPr>
        <p:blipFill>
          <a:blip r:embed="rId3" cstate="print"/>
          <a:srcRect l="21707" t="12500" r="23190" b="10000"/>
          <a:stretch>
            <a:fillRect/>
          </a:stretch>
        </p:blipFill>
        <p:spPr bwMode="auto">
          <a:xfrm>
            <a:off x="0" y="3645024"/>
            <a:ext cx="2836186" cy="2664296"/>
          </a:xfrm>
          <a:prstGeom prst="rect">
            <a:avLst/>
          </a:prstGeom>
          <a:noFill/>
        </p:spPr>
      </p:pic>
      <p:pic>
        <p:nvPicPr>
          <p:cNvPr id="40964" name="Picture 4" descr="G:\foto- bölüm\DSCF1375.JPG"/>
          <p:cNvPicPr>
            <a:picLocks noChangeAspect="1" noChangeArrowheads="1"/>
          </p:cNvPicPr>
          <p:nvPr/>
        </p:nvPicPr>
        <p:blipFill>
          <a:blip r:embed="rId4" cstate="print"/>
          <a:srcRect l="23799" t="11494" r="23996" b="10345"/>
          <a:stretch>
            <a:fillRect/>
          </a:stretch>
        </p:blipFill>
        <p:spPr bwMode="auto">
          <a:xfrm>
            <a:off x="3275856" y="3645024"/>
            <a:ext cx="2592288" cy="2592288"/>
          </a:xfrm>
          <a:prstGeom prst="rect">
            <a:avLst/>
          </a:prstGeom>
          <a:noFill/>
        </p:spPr>
      </p:pic>
      <p:pic>
        <p:nvPicPr>
          <p:cNvPr id="40965" name="Picture 5" descr="G:\foto- bölüm\DSCF0715.JPG"/>
          <p:cNvPicPr>
            <a:picLocks noChangeAspect="1" noChangeArrowheads="1"/>
          </p:cNvPicPr>
          <p:nvPr/>
        </p:nvPicPr>
        <p:blipFill>
          <a:blip r:embed="rId5" cstate="print"/>
          <a:srcRect l="20037" r="10945" b="5634"/>
          <a:stretch>
            <a:fillRect/>
          </a:stretch>
        </p:blipFill>
        <p:spPr bwMode="auto">
          <a:xfrm>
            <a:off x="6228184" y="3717032"/>
            <a:ext cx="2680919" cy="2448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1412776"/>
            <a:ext cx="8496944" cy="1512168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tr-TR" sz="2400" b="0" cap="none" dirty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  Mimari Restorasyon programı olarak, geleceğe bakışımızı ortaya koyduğumuz ana hedeflerle doğru orantılıdır. Bu da kültürel mirasın korunarak gelecek kuşaklara aktarılmasıdır.</a:t>
            </a:r>
            <a:br>
              <a:rPr lang="tr-TR" sz="2400" b="0" cap="none" dirty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tr-TR" sz="2400" b="0" cap="none" dirty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tr-TR" sz="2400" b="0" cap="none" dirty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tr-TR" sz="2400" b="0" cap="none" dirty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tr-TR" sz="2400" b="0" cap="none" dirty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tr-TR" sz="2400" b="0" cap="none" dirty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tr-TR" sz="2400" b="0" cap="non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55576" y="404665"/>
            <a:ext cx="7772400" cy="936104"/>
          </a:xfrm>
        </p:spPr>
        <p:txBody>
          <a:bodyPr/>
          <a:lstStyle/>
          <a:p>
            <a:pPr algn="ctr"/>
            <a:r>
              <a:rPr lang="tr-TR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HEDEFLER</a:t>
            </a:r>
            <a:endParaRPr lang="tr-TR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tr-TR" dirty="0"/>
          </a:p>
        </p:txBody>
      </p:sp>
      <p:sp>
        <p:nvSpPr>
          <p:cNvPr id="7" name="1 Başlık"/>
          <p:cNvSpPr txBox="1">
            <a:spLocks/>
          </p:cNvSpPr>
          <p:nvPr/>
        </p:nvSpPr>
        <p:spPr>
          <a:xfrm>
            <a:off x="467544" y="3212976"/>
            <a:ext cx="8496944" cy="244827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ct val="0"/>
              </a:spcBef>
              <a:buFont typeface="Wingdings" pitchFamily="2" charset="2"/>
              <a:buChar char="v"/>
            </a:pPr>
            <a:r>
              <a:rPr lang="tr-TR" sz="2400" dirty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Program olarak önümüzdeki süreçte kaliteli bir eğitim öğretimin yanı sıra öncelikli hedeflerimiz arasında öğretim elemanlarımız ve öğrencilerimiz ile Milas’taki tarihi yapıların </a:t>
            </a:r>
            <a:r>
              <a:rPr lang="tr-TR" sz="2400" dirty="0" err="1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rölöve</a:t>
            </a:r>
            <a:r>
              <a:rPr lang="tr-TR" sz="2400" dirty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 ve restorasyon projeleri ve restorasyon çalışmalarını ve bölgede yürütülmekte olan arkeolojik kazıların restorasyon çalışmalarına katkıda bulunmak hedeflerimiz arasındadır.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827584" y="188640"/>
            <a:ext cx="7772400" cy="1470025"/>
          </a:xfrm>
        </p:spPr>
        <p:txBody>
          <a:bodyPr>
            <a:normAutofit/>
          </a:bodyPr>
          <a:lstStyle/>
          <a:p>
            <a:r>
              <a:rPr lang="tr-TR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MİMARİ  RESTORASYON  PROGRAMI ÖĞRETİM  ELEMANLARI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683568" y="2348880"/>
            <a:ext cx="7632848" cy="3744416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tr-TR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Öğr. Gör. Ünal DERELİ (Bölüm ve Program Başkanı)</a:t>
            </a:r>
          </a:p>
          <a:p>
            <a:pPr algn="l">
              <a:buFont typeface="Arial" pitchFamily="34" charset="0"/>
              <a:buChar char="•"/>
            </a:pPr>
            <a:r>
              <a:rPr lang="tr-TR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Öğr. Gör. Hasan KAYA</a:t>
            </a:r>
          </a:p>
          <a:p>
            <a:pPr algn="l">
              <a:buFont typeface="Arial" pitchFamily="34" charset="0"/>
              <a:buChar char="•"/>
            </a:pPr>
            <a:r>
              <a:rPr lang="tr-TR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Öğr. Gör. Şerafettin BARLAK</a:t>
            </a:r>
          </a:p>
          <a:p>
            <a:pPr algn="l">
              <a:buFont typeface="Arial" pitchFamily="34" charset="0"/>
              <a:buChar char="•"/>
            </a:pPr>
            <a:r>
              <a:rPr lang="tr-TR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Öğr. Gör. Banu BÜYÜKGÜN</a:t>
            </a:r>
          </a:p>
          <a:p>
            <a:pPr algn="l">
              <a:buFont typeface="Arial" pitchFamily="34" charset="0"/>
              <a:buChar char="•"/>
            </a:pPr>
            <a:r>
              <a:rPr lang="tr-TR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Öğr. Gör. Bora ALDEMİR </a:t>
            </a:r>
          </a:p>
          <a:p>
            <a:pPr algn="l">
              <a:buFont typeface="Arial" pitchFamily="34" charset="0"/>
              <a:buChar char="•"/>
            </a:pPr>
            <a:r>
              <a:rPr lang="tr-TR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Öğr</a:t>
            </a:r>
            <a:r>
              <a:rPr lang="tr-TR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Gör. Emel ŞİVEROĞLU</a:t>
            </a:r>
          </a:p>
          <a:p>
            <a:pPr algn="l">
              <a:buFont typeface="Arial" pitchFamily="34" charset="0"/>
              <a:buChar char="•"/>
            </a:pPr>
            <a:r>
              <a:rPr lang="tr-TR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Öğr</a:t>
            </a:r>
            <a:r>
              <a:rPr lang="tr-TR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Gör. Vedat M. İNCE</a:t>
            </a:r>
          </a:p>
          <a:p>
            <a:pPr algn="l">
              <a:buFont typeface="Arial" pitchFamily="34" charset="0"/>
              <a:buChar char="•"/>
            </a:pPr>
            <a:r>
              <a:rPr lang="tr-TR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Öğr</a:t>
            </a:r>
            <a:r>
              <a:rPr lang="tr-TR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Gör. M. Servet UZUNCAN</a:t>
            </a:r>
          </a:p>
          <a:p>
            <a:pPr algn="l">
              <a:buFont typeface="Arial" pitchFamily="34" charset="0"/>
              <a:buChar char="•"/>
            </a:pPr>
            <a:endParaRPr lang="tr-TR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48680"/>
          </a:xfrm>
        </p:spPr>
        <p:txBody>
          <a:bodyPr>
            <a:normAutofit/>
          </a:bodyPr>
          <a:lstStyle/>
          <a:p>
            <a:r>
              <a:rPr lang="tr-TR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MİMARİ  RESTORASYON  PROGRAMI ÖĞRETİM  ELEMANLARI</a:t>
            </a:r>
            <a:endParaRPr lang="tr-TR" sz="2000" b="1" dirty="0"/>
          </a:p>
        </p:txBody>
      </p:sp>
      <p:sp>
        <p:nvSpPr>
          <p:cNvPr id="6" name="5 Alt Başlık"/>
          <p:cNvSpPr>
            <a:spLocks noGrp="1"/>
          </p:cNvSpPr>
          <p:nvPr>
            <p:ph type="subTitle" idx="1"/>
          </p:nvPr>
        </p:nvSpPr>
        <p:spPr>
          <a:xfrm>
            <a:off x="899592" y="4653136"/>
            <a:ext cx="2160240" cy="360040"/>
          </a:xfrm>
        </p:spPr>
        <p:txBody>
          <a:bodyPr>
            <a:normAutofit/>
          </a:bodyPr>
          <a:lstStyle/>
          <a:p>
            <a:r>
              <a:rPr lang="tr-TR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Öğr. Gör. Hasan KAYA</a:t>
            </a:r>
          </a:p>
        </p:txBody>
      </p:sp>
      <p:pic>
        <p:nvPicPr>
          <p:cNvPr id="2050" name="Picture 2" descr="G:\foto- bölüm\20150216_1556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458339"/>
            <a:ext cx="1384255" cy="1706467"/>
          </a:xfrm>
          <a:prstGeom prst="rect">
            <a:avLst/>
          </a:prstGeom>
          <a:noFill/>
        </p:spPr>
      </p:pic>
      <p:sp>
        <p:nvSpPr>
          <p:cNvPr id="8" name="5 Alt Başlık"/>
          <p:cNvSpPr txBox="1">
            <a:spLocks/>
          </p:cNvSpPr>
          <p:nvPr/>
        </p:nvSpPr>
        <p:spPr>
          <a:xfrm>
            <a:off x="3491880" y="6497960"/>
            <a:ext cx="2160240" cy="360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r-TR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Öğr. Gör. Bora ALDEMİR</a:t>
            </a:r>
          </a:p>
        </p:txBody>
      </p:sp>
      <p:sp>
        <p:nvSpPr>
          <p:cNvPr id="9" name="5 Alt Başlık"/>
          <p:cNvSpPr txBox="1">
            <a:spLocks/>
          </p:cNvSpPr>
          <p:nvPr/>
        </p:nvSpPr>
        <p:spPr>
          <a:xfrm>
            <a:off x="3459735" y="2155244"/>
            <a:ext cx="2168624" cy="360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r-TR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Öğr. Gör. Ünal DERELİ</a:t>
            </a:r>
          </a:p>
        </p:txBody>
      </p:sp>
      <p:sp>
        <p:nvSpPr>
          <p:cNvPr id="10" name="5 Alt Başlık"/>
          <p:cNvSpPr txBox="1">
            <a:spLocks/>
          </p:cNvSpPr>
          <p:nvPr/>
        </p:nvSpPr>
        <p:spPr>
          <a:xfrm>
            <a:off x="6084168" y="4653136"/>
            <a:ext cx="2160240" cy="36004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r-TR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Öğr. Gör. </a:t>
            </a:r>
            <a:r>
              <a:rPr lang="tr-TR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Şerafettin BARLAK</a:t>
            </a:r>
            <a:endParaRPr kumimoji="0" lang="tr-TR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2051" name="Picture 3" descr="G:\foto- bölüm\20150617_1514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2924944"/>
            <a:ext cx="1512169" cy="1755734"/>
          </a:xfrm>
          <a:prstGeom prst="rect">
            <a:avLst/>
          </a:prstGeom>
          <a:noFill/>
        </p:spPr>
      </p:pic>
      <p:pic>
        <p:nvPicPr>
          <p:cNvPr id="2052" name="Picture 4" descr="G:\foto- bölüm\20150617_1515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2852936"/>
            <a:ext cx="1454927" cy="1754775"/>
          </a:xfrm>
          <a:prstGeom prst="rect">
            <a:avLst/>
          </a:prstGeom>
          <a:noFill/>
        </p:spPr>
      </p:pic>
      <p:sp>
        <p:nvSpPr>
          <p:cNvPr id="15" name="5 Alt Başlık"/>
          <p:cNvSpPr txBox="1">
            <a:spLocks/>
          </p:cNvSpPr>
          <p:nvPr/>
        </p:nvSpPr>
        <p:spPr>
          <a:xfrm>
            <a:off x="3555603" y="4284898"/>
            <a:ext cx="2160240" cy="39577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r-TR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Öğr. Gör. </a:t>
            </a:r>
            <a:r>
              <a:rPr lang="tr-TR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Banu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tr-TR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BÜYÜKGÜN ÇELEBİ</a:t>
            </a:r>
            <a:endParaRPr kumimoji="0" lang="tr-TR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DA2401F9-C7B4-435C-AB10-485CC79B68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1920" y="4739632"/>
            <a:ext cx="1501101" cy="1815848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98073983-34E8-4414-A7E1-4CE480B907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7466" y="2463849"/>
            <a:ext cx="1476515" cy="178658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Autofit/>
          </a:bodyPr>
          <a:lstStyle/>
          <a:p>
            <a:r>
              <a:rPr lang="tr-TR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BİRİM BAZINDA ÖĞRENCİ SAYISI</a:t>
            </a:r>
            <a:br>
              <a:rPr lang="tr-TR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tr-TR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077807"/>
              </p:ext>
            </p:extLst>
          </p:nvPr>
        </p:nvGraphicFramePr>
        <p:xfrm>
          <a:off x="251520" y="2276872"/>
          <a:ext cx="8568952" cy="205892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6085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1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22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latin typeface="Times New Roman" pitchFamily="18" charset="0"/>
                          <a:cs typeface="Times New Roman" pitchFamily="18" charset="0"/>
                        </a:rPr>
                        <a:t>Milas Meslek Yüksekokulu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latin typeface="Times New Roman" pitchFamily="18" charset="0"/>
                          <a:cs typeface="Times New Roman" pitchFamily="18" charset="0"/>
                        </a:rPr>
                        <a:t>Mimarlık ve Şehir Planlama/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latin typeface="Times New Roman" pitchFamily="18" charset="0"/>
                          <a:cs typeface="Times New Roman" pitchFamily="18" charset="0"/>
                        </a:rPr>
                        <a:t>Mimari Restorasyon</a:t>
                      </a:r>
                      <a:endParaRPr lang="tr-TR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latin typeface="Times New Roman" pitchFamily="18" charset="0"/>
                          <a:cs typeface="Times New Roman" pitchFamily="18" charset="0"/>
                        </a:rPr>
                        <a:t>KIZ</a:t>
                      </a:r>
                      <a:endParaRPr lang="tr-TR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latin typeface="Times New Roman" pitchFamily="18" charset="0"/>
                          <a:cs typeface="Times New Roman" pitchFamily="18" charset="0"/>
                        </a:rPr>
                        <a:t>ERKEK</a:t>
                      </a:r>
                      <a:endParaRPr lang="tr-TR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latin typeface="Times New Roman" pitchFamily="18" charset="0"/>
                          <a:cs typeface="Times New Roman" pitchFamily="18" charset="0"/>
                        </a:rPr>
                        <a:t>TOPLAM</a:t>
                      </a:r>
                      <a:endParaRPr lang="tr-TR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latin typeface="Times New Roman" pitchFamily="18" charset="0"/>
                          <a:cs typeface="Times New Roman" pitchFamily="18" charset="0"/>
                        </a:rPr>
                        <a:t>Mimari Restorasyon (NÖ)</a:t>
                      </a:r>
                      <a:endParaRPr lang="tr-TR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latin typeface="Times New Roman" pitchFamily="18" charset="0"/>
                          <a:cs typeface="Times New Roman" pitchFamily="18" charset="0"/>
                        </a:rPr>
                        <a:t>181</a:t>
                      </a:r>
                      <a:endParaRPr lang="tr-TR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latin typeface="Times New Roman" pitchFamily="18" charset="0"/>
                          <a:cs typeface="Times New Roman" pitchFamily="18" charset="0"/>
                        </a:rPr>
                        <a:t>Mimari Restorasyon (İÖ)</a:t>
                      </a:r>
                      <a:endParaRPr lang="tr-TR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latin typeface="Times New Roman" pitchFamily="18" charset="0"/>
                          <a:cs typeface="Times New Roman" pitchFamily="18" charset="0"/>
                        </a:rPr>
                        <a:t>73</a:t>
                      </a:r>
                      <a:endParaRPr lang="tr-TR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latin typeface="Times New Roman" pitchFamily="18" charset="0"/>
                          <a:cs typeface="Times New Roman" pitchFamily="18" charset="0"/>
                        </a:rPr>
                        <a:t>TOPLAM</a:t>
                      </a:r>
                      <a:endParaRPr lang="tr-TR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latin typeface="Times New Roman" pitchFamily="18" charset="0"/>
                          <a:cs typeface="Times New Roman" pitchFamily="18" charset="0"/>
                        </a:rPr>
                        <a:t>362</a:t>
                      </a:r>
                      <a:endParaRPr lang="tr-TR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864096"/>
          </a:xfrm>
        </p:spPr>
        <p:txBody>
          <a:bodyPr>
            <a:normAutofit fontScale="90000"/>
          </a:bodyPr>
          <a:lstStyle/>
          <a:p>
            <a:br>
              <a:rPr lang="tr-TR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tr-TR" dirty="0"/>
            </a:br>
            <a:r>
              <a:rPr lang="tr-TR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BİRİM BAZINDA MEZUN ÖĞRENCİ SAYISI</a:t>
            </a:r>
            <a:br>
              <a:rPr lang="tr-TR" dirty="0"/>
            </a:br>
            <a:endParaRPr lang="tr-TR" dirty="0"/>
          </a:p>
        </p:txBody>
      </p:sp>
      <p:graphicFrame>
        <p:nvGraphicFramePr>
          <p:cNvPr id="5" name="4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4648512"/>
              </p:ext>
            </p:extLst>
          </p:nvPr>
        </p:nvGraphicFramePr>
        <p:xfrm>
          <a:off x="611560" y="2420888"/>
          <a:ext cx="7992888" cy="20269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8164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08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75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81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tr-TR" sz="1800" kern="1200" dirty="0">
                          <a:latin typeface="Times New Roman" pitchFamily="18" charset="0"/>
                          <a:cs typeface="Times New Roman" pitchFamily="18" charset="0"/>
                        </a:rPr>
                        <a:t>Milas Meslek Yüksekokulu</a:t>
                      </a:r>
                    </a:p>
                    <a:p>
                      <a:r>
                        <a:rPr lang="tr-TR" sz="1800" kern="1200" dirty="0">
                          <a:latin typeface="Times New Roman" pitchFamily="18" charset="0"/>
                          <a:cs typeface="Times New Roman" pitchFamily="18" charset="0"/>
                        </a:rPr>
                        <a:t>Mimarlık ve Şehir Planlama/</a:t>
                      </a:r>
                    </a:p>
                    <a:p>
                      <a:r>
                        <a:rPr lang="tr-TR" sz="1800" kern="1200" dirty="0">
                          <a:latin typeface="Times New Roman" pitchFamily="18" charset="0"/>
                          <a:cs typeface="Times New Roman" pitchFamily="18" charset="0"/>
                        </a:rPr>
                        <a:t>Mimari Restorasyon</a:t>
                      </a:r>
                      <a:endParaRPr lang="tr-T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latin typeface="Times New Roman" pitchFamily="18" charset="0"/>
                          <a:cs typeface="Times New Roman" pitchFamily="18" charset="0"/>
                        </a:rPr>
                        <a:t>KIZ</a:t>
                      </a:r>
                      <a:endParaRPr lang="tr-TR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latin typeface="Times New Roman" pitchFamily="18" charset="0"/>
                          <a:cs typeface="Times New Roman" pitchFamily="18" charset="0"/>
                        </a:rPr>
                        <a:t>ERKEK</a:t>
                      </a:r>
                      <a:endParaRPr lang="tr-TR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latin typeface="Times New Roman" pitchFamily="18" charset="0"/>
                          <a:cs typeface="Times New Roman" pitchFamily="18" charset="0"/>
                        </a:rPr>
                        <a:t>TOPLAM</a:t>
                      </a:r>
                      <a:endParaRPr lang="tr-TR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800" kern="1200" dirty="0">
                          <a:latin typeface="Times New Roman" pitchFamily="18" charset="0"/>
                          <a:cs typeface="Times New Roman" pitchFamily="18" charset="0"/>
                        </a:rPr>
                        <a:t>Mimari Restorasyon (NÖ)</a:t>
                      </a:r>
                      <a:endParaRPr lang="tr-T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tr-TR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tr-TR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800" kern="1200" dirty="0">
                          <a:latin typeface="Times New Roman" pitchFamily="18" charset="0"/>
                          <a:cs typeface="Times New Roman" pitchFamily="18" charset="0"/>
                        </a:rPr>
                        <a:t>Mimari Restorasyon (İÖ)</a:t>
                      </a:r>
                      <a:endParaRPr lang="tr-T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tr-TR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tr-TR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800" kern="1200" dirty="0">
                          <a:latin typeface="Times New Roman" pitchFamily="18" charset="0"/>
                          <a:cs typeface="Times New Roman" pitchFamily="18" charset="0"/>
                        </a:rPr>
                        <a:t>TOPLAM</a:t>
                      </a:r>
                      <a:endParaRPr lang="tr-T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57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498178"/>
          </a:xfrm>
        </p:spPr>
        <p:txBody>
          <a:bodyPr>
            <a:normAutofit fontScale="90000"/>
          </a:bodyPr>
          <a:lstStyle/>
          <a:p>
            <a:br>
              <a:rPr lang="tr-TR" b="1" dirty="0"/>
            </a:br>
            <a:r>
              <a:rPr lang="tr-TR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BİRİM BAZINDA ŞEREF, YÜKSEK ŞEREF</a:t>
            </a:r>
            <a:br>
              <a:rPr lang="tr-TR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tr-TR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ÖĞRENCİ SAYILARI</a:t>
            </a:r>
            <a:br>
              <a:rPr lang="tr-TR" dirty="0"/>
            </a:br>
            <a:endParaRPr lang="tr-TR" dirty="0"/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165922"/>
              </p:ext>
            </p:extLst>
          </p:nvPr>
        </p:nvGraphicFramePr>
        <p:xfrm>
          <a:off x="395536" y="2564904"/>
          <a:ext cx="8229600" cy="205892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032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88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latin typeface="Times New Roman" pitchFamily="18" charset="0"/>
                          <a:cs typeface="Times New Roman" pitchFamily="18" charset="0"/>
                        </a:rPr>
                        <a:t>Milas Meslek Yüksekokulu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latin typeface="Times New Roman" pitchFamily="18" charset="0"/>
                          <a:cs typeface="Times New Roman" pitchFamily="18" charset="0"/>
                        </a:rPr>
                        <a:t>Mimarlık ve Şehir Planlama/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latin typeface="Times New Roman" pitchFamily="18" charset="0"/>
                          <a:cs typeface="Times New Roman" pitchFamily="18" charset="0"/>
                        </a:rPr>
                        <a:t>Mimari Restorasyon</a:t>
                      </a:r>
                      <a:endParaRPr lang="tr-TR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latin typeface="Times New Roman" pitchFamily="18" charset="0"/>
                          <a:cs typeface="Times New Roman" pitchFamily="18" charset="0"/>
                        </a:rPr>
                        <a:t>ŞEREF</a:t>
                      </a:r>
                      <a:endParaRPr lang="tr-TR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latin typeface="Times New Roman" pitchFamily="18" charset="0"/>
                          <a:cs typeface="Times New Roman" pitchFamily="18" charset="0"/>
                        </a:rPr>
                        <a:t>Y.ŞEREF</a:t>
                      </a:r>
                      <a:endParaRPr lang="tr-TR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latin typeface="Times New Roman" pitchFamily="18" charset="0"/>
                          <a:cs typeface="Times New Roman" pitchFamily="18" charset="0"/>
                        </a:rPr>
                        <a:t>TOPLAM</a:t>
                      </a:r>
                      <a:endParaRPr lang="tr-TR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latin typeface="Times New Roman" pitchFamily="18" charset="0"/>
                          <a:cs typeface="Times New Roman" pitchFamily="18" charset="0"/>
                        </a:rPr>
                        <a:t>Mimari Restorasyon (NÖ)</a:t>
                      </a:r>
                      <a:endParaRPr lang="tr-TR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tr-TR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latin typeface="Times New Roman" pitchFamily="18" charset="0"/>
                          <a:cs typeface="Times New Roman" pitchFamily="18" charset="0"/>
                        </a:rPr>
                        <a:t>Mimari Restorasyon (İÖ)</a:t>
                      </a:r>
                      <a:endParaRPr lang="tr-TR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latin typeface="Times New Roman" pitchFamily="18" charset="0"/>
                          <a:cs typeface="Times New Roman" pitchFamily="18" charset="0"/>
                        </a:rPr>
                        <a:t>TOPLAM</a:t>
                      </a:r>
                      <a:endParaRPr lang="tr-TR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tr-TR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0" y="25256"/>
            <a:ext cx="9144000" cy="739448"/>
          </a:xfrm>
        </p:spPr>
        <p:txBody>
          <a:bodyPr>
            <a:normAutofit fontScale="90000"/>
          </a:bodyPr>
          <a:lstStyle/>
          <a:p>
            <a:r>
              <a:rPr lang="tr-TR" sz="24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GERÇEKLEŞTİRİLEN BİLİMSEL FAALİYETLER</a:t>
            </a:r>
            <a:br>
              <a:rPr lang="tr-TR" sz="2400" dirty="0"/>
            </a:br>
            <a:endParaRPr lang="tr-TR" sz="2400" dirty="0"/>
          </a:p>
        </p:txBody>
      </p:sp>
      <p:graphicFrame>
        <p:nvGraphicFramePr>
          <p:cNvPr id="6" name="5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5135019"/>
              </p:ext>
            </p:extLst>
          </p:nvPr>
        </p:nvGraphicFramePr>
        <p:xfrm>
          <a:off x="0" y="1124744"/>
          <a:ext cx="9180512" cy="48564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512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760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tr-TR" sz="1600" dirty="0">
                          <a:latin typeface="Times New Roman" pitchFamily="18" charset="0"/>
                          <a:cs typeface="Times New Roman" pitchFamily="18" charset="0"/>
                        </a:rPr>
                        <a:t>BİLİMSEL FAALİYET  TÜRÜ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>
                          <a:latin typeface="Times New Roman" pitchFamily="18" charset="0"/>
                          <a:cs typeface="Times New Roman" pitchFamily="18" charset="0"/>
                        </a:rPr>
                        <a:t>BİLİMSEL</a:t>
                      </a:r>
                      <a:r>
                        <a:rPr lang="tr-TR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 FAALİYET ADI</a:t>
                      </a:r>
                      <a:endParaRPr lang="tr-TR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>
                          <a:latin typeface="Times New Roman" pitchFamily="18" charset="0"/>
                          <a:cs typeface="Times New Roman" pitchFamily="18" charset="0"/>
                        </a:rPr>
                        <a:t>ÖĞRETİM</a:t>
                      </a:r>
                      <a:r>
                        <a:rPr lang="tr-TR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 ELEMANI</a:t>
                      </a:r>
                      <a:endParaRPr lang="tr-TR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600" dirty="0">
                          <a:latin typeface="Times New Roman" pitchFamily="18" charset="0"/>
                          <a:cs typeface="Times New Roman" pitchFamily="18" charset="0"/>
                        </a:rPr>
                        <a:t>1- Bilimsel</a:t>
                      </a:r>
                      <a:r>
                        <a:rPr lang="tr-TR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 Kazı/ </a:t>
                      </a:r>
                      <a:r>
                        <a:rPr lang="tr-TR" sz="1600" dirty="0">
                          <a:latin typeface="Times New Roman" pitchFamily="18" charset="0"/>
                          <a:cs typeface="Times New Roman" pitchFamily="18" charset="0"/>
                        </a:rPr>
                        <a:t>Kazı Üyesi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>
                          <a:latin typeface="Times New Roman" pitchFamily="18" charset="0"/>
                          <a:cs typeface="Times New Roman" pitchFamily="18" charset="0"/>
                        </a:rPr>
                        <a:t>Beçin Kalesi Kazısı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>
                          <a:latin typeface="Times New Roman" pitchFamily="18" charset="0"/>
                          <a:cs typeface="Times New Roman" pitchFamily="18" charset="0"/>
                        </a:rPr>
                        <a:t>Öğr.Gör. Banu </a:t>
                      </a:r>
                      <a:r>
                        <a:rPr lang="tr-TR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BÜYÜKGÜN</a:t>
                      </a:r>
                      <a:endParaRPr lang="tr-TR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2- Bilimsel Yayın / Tam Metin Bildiri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Beçin Kalesi 2017 Yılı Kazı ve Onarım Çalışmaları.  40. Uluslararası Kazı, Araştırma ve Arkeometri Sempozyumu  Bildiriler Kitabı, Yayın Aşamasında</a:t>
                      </a:r>
                      <a:endParaRPr lang="tr-TR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>
                          <a:latin typeface="Times New Roman" pitchFamily="18" charset="0"/>
                          <a:cs typeface="Times New Roman" pitchFamily="18" charset="0"/>
                        </a:rPr>
                        <a:t>Öğr.Gör. Banu </a:t>
                      </a:r>
                      <a:r>
                        <a:rPr lang="tr-TR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BÜYÜKGÜN</a:t>
                      </a:r>
                      <a:endParaRPr lang="tr-TR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tr-TR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3- Bilimsel Toplantı / </a:t>
                      </a:r>
                    </a:p>
                    <a:p>
                      <a:r>
                        <a:rPr lang="tr-TR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Bildiri Sunumu</a:t>
                      </a:r>
                      <a:endParaRPr lang="tr-TR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Anadolu’da Çifte Baltalı Tanrılar: Phrygia, Lydia, Ionia, Karia, </a:t>
                      </a:r>
                      <a:r>
                        <a:rPr lang="tr-TR" sz="16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Lykia</a:t>
                      </a:r>
                      <a:r>
                        <a:rPr lang="tr-TR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ve Pisidia Kaynaklı Taş Eserler Üzerine Bir İnceleme.  İstanbul Üniversitesi Edebiyat Fakültesi Arkeolojik Kazı ve Araştırmalar Toplantısı-17, 18.05.2018</a:t>
                      </a:r>
                      <a:endParaRPr lang="tr-TR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>
                          <a:latin typeface="Times New Roman" pitchFamily="18" charset="0"/>
                          <a:cs typeface="Times New Roman" pitchFamily="18" charset="0"/>
                        </a:rPr>
                        <a:t>Öğr.Gör. Banu </a:t>
                      </a:r>
                      <a:r>
                        <a:rPr lang="tr-TR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BÜYÜKGÜN</a:t>
                      </a:r>
                      <a:endParaRPr lang="tr-TR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tr-TR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600" dirty="0">
                          <a:latin typeface="Times New Roman" pitchFamily="18" charset="0"/>
                          <a:cs typeface="Times New Roman" pitchFamily="18" charset="0"/>
                        </a:rPr>
                        <a:t>4- Komisyon Üyeliği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>
                          <a:latin typeface="Times New Roman" pitchFamily="18" charset="0"/>
                          <a:cs typeface="Times New Roman" pitchFamily="18" charset="0"/>
                        </a:rPr>
                        <a:t>Milas Belediyesi Estetik Komisyonu Üyeliği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>
                          <a:latin typeface="Times New Roman" pitchFamily="18" charset="0"/>
                          <a:cs typeface="Times New Roman" pitchFamily="18" charset="0"/>
                        </a:rPr>
                        <a:t>Öğr.Gör. Bora ALDEMİR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1680">
                <a:tc>
                  <a:txBody>
                    <a:bodyPr/>
                    <a:lstStyle/>
                    <a:p>
                      <a:r>
                        <a:rPr lang="tr-TR" sz="1600" dirty="0">
                          <a:latin typeface="Times New Roman" pitchFamily="18" charset="0"/>
                          <a:cs typeface="Times New Roman" pitchFamily="18" charset="0"/>
                        </a:rPr>
                        <a:t>5- Ödül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  <a:latin typeface="Times New Roman" panose="02020603050405020304" pitchFamily="18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Geleceğin Ustaları Geleneksel Sanatlar Tasarım Yarışması 2018 Çini Teşvik Ödülü, Zeytinburnu Belediyesi/İSTANBUL, 2018</a:t>
                      </a:r>
                      <a:endParaRPr lang="tr-T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tr-TR" sz="1600" dirty="0" err="1">
                          <a:latin typeface="Times New Roman" pitchFamily="18" charset="0"/>
                          <a:cs typeface="Times New Roman" pitchFamily="18" charset="0"/>
                        </a:rPr>
                        <a:t>Öğr</a:t>
                      </a:r>
                      <a:r>
                        <a:rPr lang="tr-TR" sz="1600" dirty="0">
                          <a:latin typeface="Times New Roman" pitchFamily="18" charset="0"/>
                          <a:cs typeface="Times New Roman" pitchFamily="18" charset="0"/>
                        </a:rPr>
                        <a:t>. Gör. Şerafettin BARLAK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216924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tr-TR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GEZİLER</a:t>
            </a:r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2342794"/>
              </p:ext>
            </p:extLst>
          </p:nvPr>
        </p:nvGraphicFramePr>
        <p:xfrm>
          <a:off x="5428" y="836712"/>
          <a:ext cx="9170615" cy="45872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7255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450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>
                          <a:latin typeface="Times New Roman" pitchFamily="18" charset="0"/>
                          <a:cs typeface="Times New Roman" pitchFamily="18" charset="0"/>
                        </a:rPr>
                        <a:t>GEZİ</a:t>
                      </a:r>
                      <a:r>
                        <a:rPr lang="tr-TR" baseline="0" dirty="0">
                          <a:latin typeface="Times New Roman" pitchFamily="18" charset="0"/>
                          <a:cs typeface="Times New Roman" pitchFamily="18" charset="0"/>
                        </a:rPr>
                        <a:t> ADI</a:t>
                      </a:r>
                      <a:endParaRPr lang="tr-TR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>
                          <a:latin typeface="Times New Roman" pitchFamily="18" charset="0"/>
                          <a:cs typeface="Times New Roman" pitchFamily="18" charset="0"/>
                        </a:rPr>
                        <a:t>ÖĞRETİM ELEMANI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800" kern="1200" dirty="0">
                          <a:latin typeface="Times New Roman" pitchFamily="18" charset="0"/>
                          <a:cs typeface="Times New Roman" pitchFamily="18" charset="0"/>
                        </a:rPr>
                        <a:t>1- Bora Kerestecilik  ( Haldun BORA) Emprenye tesislerine - MİLAS</a:t>
                      </a:r>
                      <a:endParaRPr lang="tr-TR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>
                          <a:latin typeface="Times New Roman" pitchFamily="18" charset="0"/>
                          <a:cs typeface="Times New Roman" pitchFamily="18" charset="0"/>
                        </a:rPr>
                        <a:t>Öğr.Gör. Ünal DERELİ</a:t>
                      </a:r>
                    </a:p>
                    <a:p>
                      <a:endParaRPr lang="tr-TR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800" kern="1200" dirty="0">
                          <a:latin typeface="Times New Roman" pitchFamily="18" charset="0"/>
                          <a:cs typeface="Times New Roman" pitchFamily="18" charset="0"/>
                        </a:rPr>
                        <a:t>2-Çöllüoğlu Hanı ve Hacı Ali Ağa Konağı- MİLAS</a:t>
                      </a:r>
                      <a:endParaRPr lang="tr-TR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>
                          <a:latin typeface="Times New Roman" pitchFamily="18" charset="0"/>
                          <a:cs typeface="Times New Roman" pitchFamily="18" charset="0"/>
                        </a:rPr>
                        <a:t>Öğr.Gör. Ünal DERELİ</a:t>
                      </a:r>
                    </a:p>
                    <a:p>
                      <a:endParaRPr lang="tr-TR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800" kern="1200" dirty="0">
                          <a:latin typeface="Times New Roman" pitchFamily="18" charset="0"/>
                          <a:cs typeface="Times New Roman" pitchFamily="18" charset="0"/>
                        </a:rPr>
                        <a:t>4- “Yüksel Beton”  Agrega ve Hazır Beton  üretim  tesisleri- MİLAS</a:t>
                      </a:r>
                      <a:endParaRPr lang="tr-TR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>
                          <a:latin typeface="Times New Roman" pitchFamily="18" charset="0"/>
                          <a:cs typeface="Times New Roman" pitchFamily="18" charset="0"/>
                        </a:rPr>
                        <a:t>Öğr.Gör. Ünal DERELİ</a:t>
                      </a:r>
                    </a:p>
                    <a:p>
                      <a:endParaRPr lang="tr-TR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800" kern="1200" dirty="0">
                          <a:latin typeface="Times New Roman" pitchFamily="18" charset="0"/>
                          <a:cs typeface="Times New Roman" pitchFamily="18" charset="0"/>
                        </a:rPr>
                        <a:t>5- EMSAN Emprenye tesisleri - MUĞLA</a:t>
                      </a:r>
                      <a:endParaRPr lang="tr-TR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>
                          <a:latin typeface="Times New Roman" pitchFamily="18" charset="0"/>
                          <a:cs typeface="Times New Roman" pitchFamily="18" charset="0"/>
                        </a:rPr>
                        <a:t>Öğr.Gör. Ünal DERELİ</a:t>
                      </a:r>
                    </a:p>
                    <a:p>
                      <a:endParaRPr lang="tr-TR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800" kern="1200" dirty="0">
                          <a:latin typeface="Times New Roman" pitchFamily="18" charset="0"/>
                          <a:cs typeface="Times New Roman" pitchFamily="18" charset="0"/>
                        </a:rPr>
                        <a:t>6- Labraunda, </a:t>
                      </a:r>
                      <a:r>
                        <a:rPr lang="tr-TR" sz="1800" kern="1200" dirty="0" err="1">
                          <a:latin typeface="Times New Roman" pitchFamily="18" charset="0"/>
                          <a:cs typeface="Times New Roman" pitchFamily="18" charset="0"/>
                        </a:rPr>
                        <a:t>Stratonikeia</a:t>
                      </a:r>
                      <a:r>
                        <a:rPr lang="tr-TR" sz="1800" kern="1200" dirty="0">
                          <a:latin typeface="Times New Roman" pitchFamily="18" charset="0"/>
                          <a:cs typeface="Times New Roman" pitchFamily="18" charset="0"/>
                        </a:rPr>
                        <a:t> ve </a:t>
                      </a:r>
                      <a:r>
                        <a:rPr lang="tr-TR" sz="1800" kern="1200" dirty="0" err="1">
                          <a:latin typeface="Times New Roman" pitchFamily="18" charset="0"/>
                          <a:cs typeface="Times New Roman" pitchFamily="18" charset="0"/>
                        </a:rPr>
                        <a:t>Lagina</a:t>
                      </a:r>
                      <a:r>
                        <a:rPr lang="tr-TR" sz="1800" kern="1200" dirty="0">
                          <a:latin typeface="Times New Roman" pitchFamily="18" charset="0"/>
                          <a:cs typeface="Times New Roman" pitchFamily="18" charset="0"/>
                        </a:rPr>
                        <a:t> antik kalıntıları</a:t>
                      </a:r>
                      <a:endParaRPr lang="tr-TR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>
                          <a:latin typeface="Times New Roman" pitchFamily="18" charset="0"/>
                          <a:cs typeface="Times New Roman" pitchFamily="18" charset="0"/>
                        </a:rPr>
                        <a:t>Öğr.Gör. Banu </a:t>
                      </a:r>
                      <a:r>
                        <a:rPr lang="tr-TR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BÜYÜKGÜN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Öğr</a:t>
                      </a:r>
                      <a:r>
                        <a:rPr lang="tr-TR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. Gör. Bora ALDEMİR</a:t>
                      </a:r>
                      <a:endParaRPr lang="tr-T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tr-TR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800" kern="1200" dirty="0">
                          <a:latin typeface="Times New Roman" pitchFamily="18" charset="0"/>
                          <a:cs typeface="Times New Roman" pitchFamily="18" charset="0"/>
                        </a:rPr>
                        <a:t>7- Milas Kurşunlu Camisi</a:t>
                      </a:r>
                      <a:endParaRPr lang="tr-TR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>
                          <a:latin typeface="Times New Roman" pitchFamily="18" charset="0"/>
                          <a:cs typeface="Times New Roman" pitchFamily="18" charset="0"/>
                        </a:rPr>
                        <a:t>Öğr.Gör.</a:t>
                      </a:r>
                      <a:r>
                        <a:rPr lang="tr-TR" baseline="0" dirty="0">
                          <a:latin typeface="Times New Roman" pitchFamily="18" charset="0"/>
                          <a:cs typeface="Times New Roman" pitchFamily="18" charset="0"/>
                        </a:rPr>
                        <a:t> Şerafettin BARLAK</a:t>
                      </a:r>
                      <a:endParaRPr lang="tr-TR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tr-TR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918639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GEZİLER</a:t>
            </a:r>
            <a:endParaRPr lang="tr-TR" sz="3200" dirty="0"/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286961"/>
              </p:ext>
            </p:extLst>
          </p:nvPr>
        </p:nvGraphicFramePr>
        <p:xfrm>
          <a:off x="467544" y="1916832"/>
          <a:ext cx="8229600" cy="20218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7525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770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latin typeface="Times New Roman" pitchFamily="18" charset="0"/>
                          <a:cs typeface="Times New Roman" pitchFamily="18" charset="0"/>
                        </a:rPr>
                        <a:t>GEZİ</a:t>
                      </a:r>
                      <a:r>
                        <a:rPr lang="tr-TR" baseline="0" dirty="0">
                          <a:latin typeface="Times New Roman" pitchFamily="18" charset="0"/>
                          <a:cs typeface="Times New Roman" pitchFamily="18" charset="0"/>
                        </a:rPr>
                        <a:t> ADI</a:t>
                      </a:r>
                      <a:endParaRPr lang="tr-TR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tr-TR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latin typeface="Times New Roman" pitchFamily="18" charset="0"/>
                          <a:cs typeface="Times New Roman" pitchFamily="18" charset="0"/>
                        </a:rPr>
                        <a:t>ÖĞRETİM ELEMANI</a:t>
                      </a:r>
                    </a:p>
                    <a:p>
                      <a:endParaRPr lang="tr-TR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800" kern="1200" dirty="0">
                          <a:latin typeface="Times New Roman" pitchFamily="18" charset="0"/>
                          <a:cs typeface="Times New Roman" pitchFamily="18" charset="0"/>
                        </a:rPr>
                        <a:t>8- Milas Kurşunlu Camisi</a:t>
                      </a:r>
                      <a:endParaRPr lang="tr-TR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>
                          <a:latin typeface="Times New Roman" pitchFamily="18" charset="0"/>
                          <a:cs typeface="Times New Roman" pitchFamily="18" charset="0"/>
                        </a:rPr>
                        <a:t>Öğr.Gör.</a:t>
                      </a:r>
                      <a:r>
                        <a:rPr lang="tr-TR" baseline="0" dirty="0">
                          <a:latin typeface="Times New Roman" pitchFamily="18" charset="0"/>
                          <a:cs typeface="Times New Roman" pitchFamily="18" charset="0"/>
                        </a:rPr>
                        <a:t> Şerafettin BARLAK</a:t>
                      </a:r>
                      <a:endParaRPr lang="tr-TR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>
                          <a:latin typeface="Times New Roman" pitchFamily="18" charset="0"/>
                          <a:cs typeface="Times New Roman" pitchFamily="18" charset="0"/>
                        </a:rPr>
                        <a:t>9- Milas Evleri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latin typeface="Times New Roman" pitchFamily="18" charset="0"/>
                          <a:cs typeface="Times New Roman" pitchFamily="18" charset="0"/>
                        </a:rPr>
                        <a:t>Öğr. Gör.</a:t>
                      </a:r>
                      <a:r>
                        <a:rPr lang="tr-TR" baseline="0" dirty="0">
                          <a:latin typeface="Times New Roman" pitchFamily="18" charset="0"/>
                          <a:cs typeface="Times New Roman" pitchFamily="18" charset="0"/>
                        </a:rPr>
                        <a:t> Hasan KAYA</a:t>
                      </a:r>
                      <a:endParaRPr lang="tr-TR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>
                          <a:latin typeface="Times New Roman" pitchFamily="18" charset="0"/>
                          <a:cs typeface="Times New Roman" pitchFamily="18" charset="0"/>
                        </a:rPr>
                        <a:t>10- Milas Sanayi Sitesi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latin typeface="Times New Roman" pitchFamily="18" charset="0"/>
                          <a:cs typeface="Times New Roman" pitchFamily="18" charset="0"/>
                        </a:rPr>
                        <a:t>Öğr. Gör.</a:t>
                      </a:r>
                      <a:r>
                        <a:rPr lang="tr-TR" baseline="0" dirty="0">
                          <a:latin typeface="Times New Roman" pitchFamily="18" charset="0"/>
                          <a:cs typeface="Times New Roman" pitchFamily="18" charset="0"/>
                        </a:rPr>
                        <a:t> Hasan KAYA</a:t>
                      </a:r>
                      <a:endParaRPr lang="tr-TR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tr-TR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790</TotalTime>
  <Words>747</Words>
  <Application>Microsoft Office PowerPoint</Application>
  <PresentationFormat>Ekran Gösterisi (4:3)</PresentationFormat>
  <Paragraphs>164</Paragraphs>
  <Slides>17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17</vt:i4>
      </vt:variant>
    </vt:vector>
  </HeadingPairs>
  <TitlesOfParts>
    <vt:vector size="23" baseType="lpstr">
      <vt:lpstr>Arial</vt:lpstr>
      <vt:lpstr>Calibri</vt:lpstr>
      <vt:lpstr>Times New Roman</vt:lpstr>
      <vt:lpstr>Verdana</vt:lpstr>
      <vt:lpstr>Wingdings</vt:lpstr>
      <vt:lpstr>Ofis Teması</vt:lpstr>
      <vt:lpstr>MİMARLIK  VE  ŞEHİR  PLANLAMA BÖLÜMÜ</vt:lpstr>
      <vt:lpstr>MİMARİ  RESTORASYON  PROGRAMI ÖĞRETİM  ELEMANLARI</vt:lpstr>
      <vt:lpstr>MİMARİ  RESTORASYON  PROGRAMI ÖĞRETİM  ELEMANLARI</vt:lpstr>
      <vt:lpstr>BİRİM BAZINDA ÖĞRENCİ SAYISI </vt:lpstr>
      <vt:lpstr>  BİRİM BAZINDA MEZUN ÖĞRENCİ SAYISI </vt:lpstr>
      <vt:lpstr> BİRİM BAZINDA ŞEREF, YÜKSEK ŞEREF ÖĞRENCİ SAYILARI </vt:lpstr>
      <vt:lpstr>GERÇEKLEŞTİRİLEN BİLİMSEL FAALİYETLER </vt:lpstr>
      <vt:lpstr>GEZİLER</vt:lpstr>
      <vt:lpstr>GEZİLER</vt:lpstr>
      <vt:lpstr>SERGİLER</vt:lpstr>
      <vt:lpstr>ÜRÜN RAPORU (AHŞAP)</vt:lpstr>
      <vt:lpstr>AHŞAP  ATÖLYESİNDE  ÜRETİLEN ÜRÜNLERDEN  ÖRNEKLER</vt:lpstr>
      <vt:lpstr>PowerPoint Sunusu</vt:lpstr>
      <vt:lpstr>ÜRÜN RAPORU (ÇİNİ-SERAMİK)</vt:lpstr>
      <vt:lpstr>ÇİNİ-SERAMİK ATÖLYESİNDE ÜRETİLEN ÜRÜNLERDEN ÖRNEKLER</vt:lpstr>
      <vt:lpstr>PowerPoint Sunusu</vt:lpstr>
      <vt:lpstr>  Mimari Restorasyon programı olarak, geleceğe bakışımızı ortaya koyduğumuz ana hedeflerle doğru orantılıdır. Bu da kültürel mirasın korunarak gelecek kuşaklara aktarılmasıdır.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MİMARLIK VE ŞEHİR PLANLAMA BÖLÜMÜ</dc:title>
  <dc:creator>BANU</dc:creator>
  <cp:lastModifiedBy>BANU BÜYÜKGÜN</cp:lastModifiedBy>
  <cp:revision>121</cp:revision>
  <dcterms:created xsi:type="dcterms:W3CDTF">2015-06-17T11:28:31Z</dcterms:created>
  <dcterms:modified xsi:type="dcterms:W3CDTF">2018-09-28T11:07:54Z</dcterms:modified>
</cp:coreProperties>
</file>